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377" r:id="rId2"/>
    <p:sldId id="287" r:id="rId3"/>
    <p:sldId id="260" r:id="rId4"/>
    <p:sldId id="259" r:id="rId5"/>
    <p:sldId id="368" r:id="rId6"/>
    <p:sldId id="263" r:id="rId7"/>
    <p:sldId id="304" r:id="rId8"/>
    <p:sldId id="367" r:id="rId9"/>
    <p:sldId id="342" r:id="rId10"/>
    <p:sldId id="341" r:id="rId11"/>
    <p:sldId id="366" r:id="rId12"/>
    <p:sldId id="343" r:id="rId13"/>
    <p:sldId id="344" r:id="rId14"/>
    <p:sldId id="369" r:id="rId15"/>
    <p:sldId id="345" r:id="rId16"/>
    <p:sldId id="346" r:id="rId17"/>
    <p:sldId id="347" r:id="rId18"/>
    <p:sldId id="370" r:id="rId19"/>
    <p:sldId id="350" r:id="rId20"/>
    <p:sldId id="348" r:id="rId21"/>
    <p:sldId id="371" r:id="rId22"/>
    <p:sldId id="351" r:id="rId23"/>
    <p:sldId id="349" r:id="rId24"/>
    <p:sldId id="375" r:id="rId25"/>
    <p:sldId id="374" r:id="rId26"/>
    <p:sldId id="373" r:id="rId27"/>
    <p:sldId id="282" r:id="rId28"/>
    <p:sldId id="376" r:id="rId29"/>
    <p:sldId id="283" r:id="rId30"/>
    <p:sldId id="281" r:id="rId31"/>
    <p:sldId id="363" r:id="rId32"/>
    <p:sldId id="355" r:id="rId33"/>
    <p:sldId id="354"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9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1F3E"/>
    <a:srgbClr val="043564"/>
    <a:srgbClr val="E6E1CD"/>
    <a:srgbClr val="72A86F"/>
    <a:srgbClr val="FDCC30"/>
    <a:srgbClr val="F26E54"/>
    <a:srgbClr val="178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p:restoredTop sz="57342"/>
  </p:normalViewPr>
  <p:slideViewPr>
    <p:cSldViewPr snapToGrid="0">
      <p:cViewPr varScale="1">
        <p:scale>
          <a:sx n="60" d="100"/>
          <a:sy n="60" d="100"/>
        </p:scale>
        <p:origin x="2216" y="176"/>
      </p:cViewPr>
      <p:guideLst>
        <p:guide orient="horz" pos="1692"/>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84209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534DEB99-DC25-0641-8764-FDFA47496DCB}" type="slidenum">
              <a:rPr lang="en-US" smtClean="0"/>
              <a:t>1</a:t>
            </a:fld>
            <a:endParaRPr lang="en-US"/>
          </a:p>
        </p:txBody>
      </p:sp>
    </p:spTree>
    <p:extLst>
      <p:ext uri="{BB962C8B-B14F-4D97-AF65-F5344CB8AC3E}">
        <p14:creationId xmlns:p14="http://schemas.microsoft.com/office/powerpoint/2010/main" val="276192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Recommendations from the field include:</a:t>
            </a:r>
          </a:p>
          <a:p>
            <a:pPr marL="457200" lvl="0" indent="-298450" algn="l" rtl="0">
              <a:spcBef>
                <a:spcPts val="0"/>
              </a:spcBef>
              <a:spcAft>
                <a:spcPts val="0"/>
              </a:spcAft>
              <a:buClr>
                <a:schemeClr val="dk1"/>
              </a:buClr>
              <a:buSzPts val="1100"/>
              <a:buChar char="●"/>
            </a:pPr>
            <a:r>
              <a:rPr lang="en-US" dirty="0">
                <a:solidFill>
                  <a:schemeClr val="dk1"/>
                </a:solidFill>
              </a:rPr>
              <a:t>Use targeted recruitment strategies, powered by local knowledge and commitment to engage a diverse cross-section of young people, prioritizing the most underserved.</a:t>
            </a:r>
          </a:p>
          <a:p>
            <a:pPr marL="457200" lvl="0" indent="-298450" algn="l" rtl="0">
              <a:spcBef>
                <a:spcPts val="0"/>
              </a:spcBef>
              <a:spcAft>
                <a:spcPts val="0"/>
              </a:spcAft>
              <a:buClr>
                <a:schemeClr val="dk1"/>
              </a:buClr>
              <a:buSzPts val="1100"/>
              <a:buChar char="●"/>
            </a:pPr>
            <a:r>
              <a:rPr lang="en-US" dirty="0">
                <a:solidFill>
                  <a:schemeClr val="dk1"/>
                </a:solidFill>
              </a:rPr>
              <a:t>Engage gatekeepers by making them stakeholders committed to the individual-, family-, and community-level benefits of youth participation.</a:t>
            </a:r>
          </a:p>
          <a:p>
            <a:pPr marL="457200" lvl="0" indent="-298450" algn="l" rtl="0">
              <a:spcBef>
                <a:spcPts val="0"/>
              </a:spcBef>
              <a:spcAft>
                <a:spcPts val="0"/>
              </a:spcAft>
              <a:buClr>
                <a:schemeClr val="dk1"/>
              </a:buClr>
              <a:buSzPts val="1100"/>
              <a:buChar char="●"/>
            </a:pPr>
            <a:r>
              <a:rPr lang="en-US" dirty="0">
                <a:solidFill>
                  <a:schemeClr val="dk1"/>
                </a:solidFill>
              </a:rPr>
              <a:t>Begin youth engagement and leadership programming at younger ages, and link programs that engage younger adolescents as pipelines into existing programs.</a:t>
            </a:r>
          </a:p>
          <a:p>
            <a:pPr marL="457200" lvl="0" indent="-298450" algn="l" rtl="0">
              <a:spcBef>
                <a:spcPts val="0"/>
              </a:spcBef>
              <a:spcAft>
                <a:spcPts val="0"/>
              </a:spcAft>
              <a:buClr>
                <a:schemeClr val="dk1"/>
              </a:buClr>
              <a:buSzPts val="1100"/>
              <a:buChar char="●"/>
            </a:pPr>
            <a:r>
              <a:rPr lang="en-US" dirty="0">
                <a:solidFill>
                  <a:schemeClr val="dk1"/>
                </a:solidFill>
              </a:rPr>
              <a:t>Expand programming partnerships beyond the AYSRHR sector to activate a broader cross-section of young advocates.</a:t>
            </a:r>
          </a:p>
          <a:p>
            <a:pPr marL="457200" lvl="0" indent="-298450" algn="l" rtl="0">
              <a:spcBef>
                <a:spcPts val="0"/>
              </a:spcBef>
              <a:spcAft>
                <a:spcPts val="0"/>
              </a:spcAft>
              <a:buClr>
                <a:schemeClr val="dk1"/>
              </a:buClr>
              <a:buSzPts val="1100"/>
              <a:buChar char="●"/>
            </a:pPr>
            <a:r>
              <a:rPr lang="en-US" dirty="0">
                <a:solidFill>
                  <a:schemeClr val="dk1"/>
                </a:solidFill>
              </a:rPr>
              <a:t>Document results and share details about what is working to engage and sustain diverse youth participation with the broader field.</a:t>
            </a:r>
            <a:endParaRPr lang="en-US" dirty="0"/>
          </a:p>
        </p:txBody>
      </p:sp>
      <p:sp>
        <p:nvSpPr>
          <p:cNvPr id="4" name="Slide Number Placeholder 3"/>
          <p:cNvSpPr>
            <a:spLocks noGrp="1"/>
          </p:cNvSpPr>
          <p:nvPr>
            <p:ph type="sldNum" sz="quarter" idx="10"/>
          </p:nvPr>
        </p:nvSpPr>
        <p:spPr/>
        <p:txBody>
          <a:bodyPr/>
          <a:lstStyle/>
          <a:p>
            <a:fld id="{534DEB99-DC25-0641-8764-FDFA47496DCB}" type="slidenum">
              <a:rPr lang="en-US" smtClean="0"/>
              <a:t>10</a:t>
            </a:fld>
            <a:endParaRPr lang="en-US"/>
          </a:p>
        </p:txBody>
      </p:sp>
    </p:spTree>
    <p:extLst>
      <p:ext uri="{BB962C8B-B14F-4D97-AF65-F5344CB8AC3E}">
        <p14:creationId xmlns:p14="http://schemas.microsoft.com/office/powerpoint/2010/main" val="318194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The </a:t>
            </a:r>
            <a:r>
              <a:rPr lang="en-US" sz="1100" b="1" i="0" u="none" strike="noStrike" cap="none" dirty="0" err="1">
                <a:solidFill>
                  <a:srgbClr val="000000"/>
                </a:solidFill>
                <a:effectLst/>
                <a:latin typeface="Arial"/>
                <a:ea typeface="Arial"/>
                <a:cs typeface="Arial"/>
                <a:sym typeface="Arial"/>
              </a:rPr>
              <a:t>GoJoven</a:t>
            </a:r>
            <a:r>
              <a:rPr lang="en-US" sz="1100" b="1" i="0" u="none" strike="noStrike" cap="none" dirty="0">
                <a:solidFill>
                  <a:srgbClr val="000000"/>
                </a:solidFill>
                <a:effectLst/>
                <a:latin typeface="Arial"/>
                <a:ea typeface="Arial"/>
                <a:cs typeface="Arial"/>
                <a:sym typeface="Arial"/>
              </a:rPr>
              <a:t> program</a:t>
            </a:r>
            <a:r>
              <a:rPr lang="en-US" sz="1100" b="0" i="0" u="none" strike="noStrike" cap="none" dirty="0">
                <a:solidFill>
                  <a:srgbClr val="000000"/>
                </a:solidFill>
                <a:effectLst/>
                <a:latin typeface="Arial"/>
                <a:ea typeface="Arial"/>
                <a:cs typeface="Arial"/>
                <a:sym typeface="Arial"/>
              </a:rPr>
              <a:t>, which has evolved into local youth-centered NGOs operating in Belize, Guatemala, Honduras and Mexico, offers an example of broad and diverse youth leader engagement. </a:t>
            </a:r>
          </a:p>
          <a:p>
            <a:r>
              <a:rPr lang="en-US" sz="1100" b="0" i="0" u="none" strike="noStrike" cap="none" dirty="0" err="1">
                <a:solidFill>
                  <a:srgbClr val="000000"/>
                </a:solidFill>
                <a:effectLst/>
                <a:latin typeface="Arial"/>
                <a:ea typeface="Arial"/>
                <a:cs typeface="Arial"/>
                <a:sym typeface="Arial"/>
              </a:rPr>
              <a:t>GoJoven</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works through local partners</a:t>
            </a:r>
            <a:r>
              <a:rPr lang="en-US" sz="1100" b="0" i="0" u="none" strike="noStrike" cap="none" dirty="0">
                <a:solidFill>
                  <a:srgbClr val="000000"/>
                </a:solidFill>
                <a:effectLst/>
                <a:latin typeface="Arial"/>
                <a:ea typeface="Arial"/>
                <a:cs typeface="Arial"/>
                <a:sym typeface="Arial"/>
              </a:rPr>
              <a:t>, who are positioned to engage and support a diversity of young people at the grassroots level.</a:t>
            </a:r>
          </a:p>
          <a:p>
            <a:r>
              <a:rPr lang="en-US" sz="1100" b="0" i="0" u="none" strike="noStrike" cap="none" dirty="0">
                <a:solidFill>
                  <a:srgbClr val="000000"/>
                </a:solidFill>
                <a:effectLst/>
                <a:latin typeface="Arial"/>
                <a:ea typeface="Arial"/>
                <a:cs typeface="Arial"/>
                <a:sym typeface="Arial"/>
              </a:rPr>
              <a:t>With each program cycle, </a:t>
            </a:r>
            <a:r>
              <a:rPr lang="en-US" sz="1100" b="0" i="0" u="none" strike="noStrike" cap="none" dirty="0" err="1">
                <a:solidFill>
                  <a:srgbClr val="000000"/>
                </a:solidFill>
                <a:effectLst/>
                <a:latin typeface="Arial"/>
                <a:ea typeface="Arial"/>
                <a:cs typeface="Arial"/>
                <a:sym typeface="Arial"/>
              </a:rPr>
              <a:t>GoJoven</a:t>
            </a:r>
            <a:r>
              <a:rPr lang="en-US" sz="1100" b="0" i="0" u="none" strike="noStrike" cap="none" dirty="0">
                <a:solidFill>
                  <a:srgbClr val="000000"/>
                </a:solidFill>
                <a:effectLst/>
                <a:latin typeface="Arial"/>
                <a:ea typeface="Arial"/>
                <a:cs typeface="Arial"/>
                <a:sym typeface="Arial"/>
              </a:rPr>
              <a:t> identifies and trains a </a:t>
            </a:r>
            <a:r>
              <a:rPr lang="en-US" sz="1100" b="1" i="0" u="none" strike="noStrike" cap="none" dirty="0">
                <a:solidFill>
                  <a:srgbClr val="000000"/>
                </a:solidFill>
                <a:effectLst/>
                <a:latin typeface="Arial"/>
                <a:ea typeface="Arial"/>
                <a:cs typeface="Arial"/>
                <a:sym typeface="Arial"/>
              </a:rPr>
              <a:t>new cohort</a:t>
            </a:r>
            <a:r>
              <a:rPr lang="en-US" sz="1100" b="0" i="0" u="none" strike="noStrike" cap="none" dirty="0">
                <a:solidFill>
                  <a:srgbClr val="000000"/>
                </a:solidFill>
                <a:effectLst/>
                <a:latin typeface="Arial"/>
                <a:ea typeface="Arial"/>
                <a:cs typeface="Arial"/>
                <a:sym typeface="Arial"/>
              </a:rPr>
              <a:t> of young leaders for SRHR, </a:t>
            </a:r>
            <a:r>
              <a:rPr lang="en-US" sz="1100" b="1" i="0" u="none" strike="noStrike" cap="none" dirty="0">
                <a:solidFill>
                  <a:srgbClr val="000000"/>
                </a:solidFill>
                <a:effectLst/>
                <a:latin typeface="Arial"/>
                <a:ea typeface="Arial"/>
                <a:cs typeface="Arial"/>
                <a:sym typeface="Arial"/>
              </a:rPr>
              <a:t>intentionally targeting</a:t>
            </a:r>
            <a:r>
              <a:rPr lang="en-US" sz="1100" b="0" i="0" u="none" strike="noStrike" cap="none" dirty="0">
                <a:solidFill>
                  <a:srgbClr val="000000"/>
                </a:solidFill>
                <a:effectLst/>
                <a:latin typeface="Arial"/>
                <a:ea typeface="Arial"/>
                <a:cs typeface="Arial"/>
                <a:sym typeface="Arial"/>
              </a:rPr>
              <a:t> those who come from different personal and professional backgrounds.  </a:t>
            </a:r>
          </a:p>
          <a:p>
            <a:r>
              <a:rPr lang="en-US" sz="1100" b="1" i="0" u="none" strike="noStrike" cap="none" dirty="0">
                <a:solidFill>
                  <a:srgbClr val="000000"/>
                </a:solidFill>
                <a:effectLst/>
                <a:latin typeface="Arial"/>
                <a:ea typeface="Arial"/>
                <a:cs typeface="Arial"/>
                <a:sym typeface="Arial"/>
              </a:rPr>
              <a:t>Program alumni also actively participate</a:t>
            </a:r>
            <a:r>
              <a:rPr lang="en-US" sz="1100" b="0" i="0" u="none" strike="noStrike" cap="none" dirty="0">
                <a:solidFill>
                  <a:srgbClr val="000000"/>
                </a:solidFill>
                <a:effectLst/>
                <a:latin typeface="Arial"/>
                <a:ea typeface="Arial"/>
                <a:cs typeface="Arial"/>
                <a:sym typeface="Arial"/>
              </a:rPr>
              <a:t> in recruiting new cohorts of fellows through their own networks. </a:t>
            </a:r>
          </a:p>
          <a:p>
            <a:r>
              <a:rPr lang="en-US" sz="1100" b="0" i="0" u="none" strike="noStrike" cap="none" dirty="0">
                <a:solidFill>
                  <a:srgbClr val="000000"/>
                </a:solidFill>
                <a:effectLst/>
                <a:latin typeface="Arial"/>
                <a:ea typeface="Arial"/>
                <a:cs typeface="Arial"/>
                <a:sym typeface="Arial"/>
              </a:rPr>
              <a:t>Such</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approaches create inclusive pipelines of new fellows from more isolated and underserved areas.</a:t>
            </a:r>
          </a:p>
          <a:p>
            <a:pPr marL="158750" lvl="0" indent="0" algn="l" rtl="0">
              <a:spcBef>
                <a:spcPts val="0"/>
              </a:spcBef>
              <a:spcAft>
                <a:spcPts val="0"/>
              </a:spcAft>
              <a:buSzPts val="1100"/>
              <a:buNone/>
            </a:pPr>
            <a:endParaRPr lang="en-US" sz="1200" dirty="0"/>
          </a:p>
        </p:txBody>
      </p:sp>
      <p:sp>
        <p:nvSpPr>
          <p:cNvPr id="4" name="Slide Number Placeholder 3"/>
          <p:cNvSpPr>
            <a:spLocks noGrp="1"/>
          </p:cNvSpPr>
          <p:nvPr>
            <p:ph type="sldNum" sz="quarter" idx="10"/>
          </p:nvPr>
        </p:nvSpPr>
        <p:spPr/>
        <p:txBody>
          <a:bodyPr/>
          <a:lstStyle/>
          <a:p>
            <a:fld id="{534DEB99-DC25-0641-8764-FDFA47496DCB}" type="slidenum">
              <a:rPr lang="en-US" smtClean="0"/>
              <a:t>11</a:t>
            </a:fld>
            <a:endParaRPr lang="en-US"/>
          </a:p>
        </p:txBody>
      </p:sp>
    </p:spTree>
    <p:extLst>
      <p:ext uri="{BB962C8B-B14F-4D97-AF65-F5344CB8AC3E}">
        <p14:creationId xmlns:p14="http://schemas.microsoft.com/office/powerpoint/2010/main" val="300073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sz="1200" dirty="0">
                <a:solidFill>
                  <a:schemeClr val="dk1"/>
                </a:solidFill>
              </a:rPr>
              <a:t>Another thematic element of</a:t>
            </a:r>
            <a:r>
              <a:rPr lang="en-US" sz="1200" dirty="0"/>
              <a:t> the youth participation process is equipping and training young people in order to build their knowledge, skills, and capabilities.</a:t>
            </a:r>
          </a:p>
          <a:p>
            <a:pPr marL="457200" lvl="0" indent="-298450" algn="l" rtl="0">
              <a:spcBef>
                <a:spcPts val="0"/>
              </a:spcBef>
              <a:spcAft>
                <a:spcPts val="0"/>
              </a:spcAft>
              <a:buSzPts val="1100"/>
              <a:buChar char="●"/>
            </a:pPr>
            <a:r>
              <a:rPr lang="en-US" sz="1200" dirty="0"/>
              <a:t>For young AYSRHR program partners to learn, share, and grow, training environments must be supportive. </a:t>
            </a:r>
          </a:p>
          <a:p>
            <a:pPr marL="457200" lvl="0" indent="-298450" algn="l" rtl="0">
              <a:spcBef>
                <a:spcPts val="0"/>
              </a:spcBef>
              <a:spcAft>
                <a:spcPts val="0"/>
              </a:spcAft>
              <a:buSzPts val="1100"/>
              <a:buChar char="●"/>
            </a:pPr>
            <a:r>
              <a:rPr lang="en-US" sz="1200" dirty="0"/>
              <a:t>They must foster mutual respect, inclusivity, tolerance, and collaboration. </a:t>
            </a:r>
          </a:p>
          <a:p>
            <a:pPr marL="457200" lvl="0" indent="-298450" algn="l" rtl="0">
              <a:spcBef>
                <a:spcPts val="0"/>
              </a:spcBef>
              <a:spcAft>
                <a:spcPts val="0"/>
              </a:spcAft>
              <a:buSzPts val="1100"/>
              <a:buChar char="●"/>
            </a:pPr>
            <a:r>
              <a:rPr lang="en-US" sz="1200" dirty="0"/>
              <a:t>They must be safe physical and emotional spaces—especially for marginalized youth.</a:t>
            </a:r>
          </a:p>
          <a:p>
            <a:pPr marL="0" lvl="0" indent="0" algn="l" rtl="0">
              <a:spcBef>
                <a:spcPts val="0"/>
              </a:spcBef>
              <a:spcAft>
                <a:spcPts val="0"/>
              </a:spcAft>
              <a:buNone/>
            </a:pPr>
            <a:endParaRPr lang="en-US" sz="1200" dirty="0"/>
          </a:p>
          <a:p>
            <a:pPr marL="457200" lvl="0" indent="-298450" algn="l" rtl="0">
              <a:spcBef>
                <a:spcPts val="0"/>
              </a:spcBef>
              <a:spcAft>
                <a:spcPts val="0"/>
              </a:spcAft>
              <a:buSzPts val="1100"/>
              <a:buChar char="●"/>
            </a:pPr>
            <a:r>
              <a:rPr lang="en-US" sz="1200" dirty="0"/>
              <a:t>And adequately equipping young people to participate and lead is about much more than SRHR. </a:t>
            </a:r>
          </a:p>
          <a:p>
            <a:pPr marL="457200" lvl="0" indent="-298450" algn="l" rtl="0">
              <a:spcBef>
                <a:spcPts val="0"/>
              </a:spcBef>
              <a:spcAft>
                <a:spcPts val="0"/>
              </a:spcAft>
              <a:buSzPts val="1100"/>
              <a:buChar char="●"/>
            </a:pPr>
            <a:r>
              <a:rPr lang="en-US" sz="1200" dirty="0"/>
              <a:t>The best training covers not only SRHR, but also builds self-confidence, clarifies personal values, develops empathy, and fosters critical thinking. </a:t>
            </a:r>
          </a:p>
          <a:p>
            <a:pPr marL="457200" lvl="0" indent="-298450" algn="l" rtl="0">
              <a:spcBef>
                <a:spcPts val="0"/>
              </a:spcBef>
              <a:spcAft>
                <a:spcPts val="0"/>
              </a:spcAft>
              <a:buSzPts val="1100"/>
              <a:buChar char="●"/>
            </a:pPr>
            <a:r>
              <a:rPr lang="en-US" sz="1200" dirty="0"/>
              <a:t>In</a:t>
            </a:r>
            <a:r>
              <a:rPr lang="en-US" sz="1200" baseline="0" dirty="0"/>
              <a:t> addition, y</a:t>
            </a:r>
            <a:r>
              <a:rPr lang="en-US" sz="1200" dirty="0"/>
              <a:t>outh participants express</a:t>
            </a:r>
            <a:r>
              <a:rPr lang="en-US" sz="1200" baseline="0" dirty="0"/>
              <a:t> interest and</a:t>
            </a:r>
            <a:r>
              <a:rPr lang="en-US" sz="1200" dirty="0"/>
              <a:t> need for management, networking, and advocacy skills to catalyze their AYSRHR contributions and propel them into lifelong civic engagement. </a:t>
            </a:r>
          </a:p>
        </p:txBody>
      </p:sp>
      <p:sp>
        <p:nvSpPr>
          <p:cNvPr id="4" name="Slide Number Placeholder 3"/>
          <p:cNvSpPr>
            <a:spLocks noGrp="1"/>
          </p:cNvSpPr>
          <p:nvPr>
            <p:ph type="sldNum" sz="quarter" idx="10"/>
          </p:nvPr>
        </p:nvSpPr>
        <p:spPr/>
        <p:txBody>
          <a:bodyPr/>
          <a:lstStyle/>
          <a:p>
            <a:fld id="{534DEB99-DC25-0641-8764-FDFA47496DCB}" type="slidenum">
              <a:rPr lang="en-US" smtClean="0"/>
              <a:t>12</a:t>
            </a:fld>
            <a:endParaRPr lang="en-US"/>
          </a:p>
        </p:txBody>
      </p:sp>
    </p:spTree>
    <p:extLst>
      <p:ext uri="{BB962C8B-B14F-4D97-AF65-F5344CB8AC3E}">
        <p14:creationId xmlns:p14="http://schemas.microsoft.com/office/powerpoint/2010/main" val="294902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b="0" i="0" dirty="0"/>
          </a:p>
          <a:p>
            <a:pPr marL="0" lvl="0" indent="0" algn="l" rtl="0">
              <a:spcBef>
                <a:spcPts val="0"/>
              </a:spcBef>
              <a:spcAft>
                <a:spcPts val="0"/>
              </a:spcAft>
              <a:buNone/>
            </a:pPr>
            <a:r>
              <a:rPr lang="en-US" sz="1200" dirty="0">
                <a:solidFill>
                  <a:schemeClr val="dk1"/>
                </a:solidFill>
              </a:rPr>
              <a:t>Recommendations from the field include:</a:t>
            </a:r>
          </a:p>
          <a:p>
            <a:pPr marL="457200" lvl="0" indent="-298450" algn="l" rtl="0">
              <a:spcBef>
                <a:spcPts val="0"/>
              </a:spcBef>
              <a:spcAft>
                <a:spcPts val="0"/>
              </a:spcAft>
              <a:buClr>
                <a:schemeClr val="dk1"/>
              </a:buClr>
              <a:buSzPts val="1100"/>
              <a:buChar char="●"/>
            </a:pPr>
            <a:r>
              <a:rPr lang="en-US" sz="1200" dirty="0">
                <a:solidFill>
                  <a:schemeClr val="dk1"/>
                </a:solidFill>
              </a:rPr>
              <a:t>Foster safe, supportive, culturally appropriate training environments.</a:t>
            </a:r>
          </a:p>
          <a:p>
            <a:pPr marL="457200" lvl="0" indent="-298450" algn="l" rtl="0">
              <a:spcBef>
                <a:spcPts val="0"/>
              </a:spcBef>
              <a:spcAft>
                <a:spcPts val="0"/>
              </a:spcAft>
              <a:buClr>
                <a:schemeClr val="dk1"/>
              </a:buClr>
              <a:buSzPts val="1100"/>
              <a:buChar char="●"/>
            </a:pPr>
            <a:r>
              <a:rPr lang="en-US" sz="1200" dirty="0">
                <a:solidFill>
                  <a:schemeClr val="dk1"/>
                </a:solidFill>
              </a:rPr>
              <a:t>Reach more and diverse groups of young people by offering training at local levels, in local languages, while also facilitating access to instruction in globally dominant languages when requested.</a:t>
            </a:r>
          </a:p>
          <a:p>
            <a:pPr marL="457200" lvl="0" indent="-298450" algn="l" rtl="0">
              <a:spcBef>
                <a:spcPts val="0"/>
              </a:spcBef>
              <a:spcAft>
                <a:spcPts val="0"/>
              </a:spcAft>
              <a:buClr>
                <a:schemeClr val="dk1"/>
              </a:buClr>
              <a:buSzPts val="1100"/>
              <a:buChar char="●"/>
            </a:pPr>
            <a:r>
              <a:rPr lang="en-US" sz="1200" dirty="0">
                <a:solidFill>
                  <a:schemeClr val="dk1"/>
                </a:solidFill>
              </a:rPr>
              <a:t>Provide flexible content that allows young people’s experiences, interests, and SRHR needs to inform delivery, while also giving them opportunities to collaborate on content development.</a:t>
            </a:r>
          </a:p>
          <a:p>
            <a:pPr marL="457200" lvl="0" indent="-298450" algn="l" rtl="0">
              <a:spcBef>
                <a:spcPts val="0"/>
              </a:spcBef>
              <a:spcAft>
                <a:spcPts val="0"/>
              </a:spcAft>
              <a:buClr>
                <a:schemeClr val="dk1"/>
              </a:buClr>
              <a:buSzPts val="1100"/>
              <a:buChar char="●"/>
            </a:pPr>
            <a:r>
              <a:rPr lang="en-US" sz="1200" dirty="0">
                <a:solidFill>
                  <a:schemeClr val="dk1"/>
                </a:solidFill>
              </a:rPr>
              <a:t>Use participatory trainings to deliver ongoing, layered content in ways that build the social, technical, and financial skills of young people—and enable them to teach what they know to others.</a:t>
            </a:r>
          </a:p>
          <a:p>
            <a:pPr marL="457200" lvl="0" indent="-298450" algn="l" rtl="0">
              <a:spcBef>
                <a:spcPts val="0"/>
              </a:spcBef>
              <a:spcAft>
                <a:spcPts val="0"/>
              </a:spcAft>
              <a:buClr>
                <a:schemeClr val="dk1"/>
              </a:buClr>
              <a:buSzPts val="1100"/>
              <a:buChar char="●"/>
            </a:pPr>
            <a:r>
              <a:rPr lang="en-US" sz="1200" dirty="0">
                <a:solidFill>
                  <a:schemeClr val="dk1"/>
                </a:solidFill>
              </a:rPr>
              <a:t>Leverage platforms to share and exchange existing training tools and approaches that have demonstrated effectiveness.</a:t>
            </a:r>
          </a:p>
          <a:p>
            <a:pPr marL="0" indent="0">
              <a:lnSpc>
                <a:spcPct val="150000"/>
              </a:lnSpc>
              <a:buFont typeface="Arial" panose="020B0604020202020204" pitchFamily="34" charset="0"/>
              <a:buNone/>
            </a:pPr>
            <a:endParaRPr lang="en-US" sz="1200" b="0" i="0" dirty="0"/>
          </a:p>
        </p:txBody>
      </p:sp>
      <p:sp>
        <p:nvSpPr>
          <p:cNvPr id="4" name="Slide Number Placeholder 3"/>
          <p:cNvSpPr>
            <a:spLocks noGrp="1"/>
          </p:cNvSpPr>
          <p:nvPr>
            <p:ph type="sldNum" sz="quarter" idx="10"/>
          </p:nvPr>
        </p:nvSpPr>
        <p:spPr/>
        <p:txBody>
          <a:bodyPr/>
          <a:lstStyle/>
          <a:p>
            <a:fld id="{534DEB99-DC25-0641-8764-FDFA47496DCB}" type="slidenum">
              <a:rPr lang="en-US" smtClean="0"/>
              <a:t>13</a:t>
            </a:fld>
            <a:endParaRPr lang="en-US"/>
          </a:p>
        </p:txBody>
      </p:sp>
    </p:spTree>
    <p:extLst>
      <p:ext uri="{BB962C8B-B14F-4D97-AF65-F5344CB8AC3E}">
        <p14:creationId xmlns:p14="http://schemas.microsoft.com/office/powerpoint/2010/main" val="198187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Global Health Corps uses its Training Institute to prepare each new cohort of diverse change-makers to maximize their impact over the course of their year-long fellowships and beyond. </a:t>
            </a:r>
          </a:p>
          <a:p>
            <a:pPr marL="914400" lvl="1" indent="-298450" algn="l" rtl="0">
              <a:spcBef>
                <a:spcPts val="0"/>
              </a:spcBef>
              <a:spcAft>
                <a:spcPts val="0"/>
              </a:spcAft>
              <a:buSzPts val="1100"/>
              <a:buChar char="○"/>
            </a:pPr>
            <a:r>
              <a:rPr lang="en-US" dirty="0"/>
              <a:t>The Training Institute also helps shape the communities that will sustain these emerging leaders in their long-term commitment to service. </a:t>
            </a:r>
          </a:p>
          <a:p>
            <a:pPr marL="457200" lvl="0" indent="0" algn="l" rtl="0">
              <a:spcBef>
                <a:spcPts val="0"/>
              </a:spcBef>
              <a:spcAft>
                <a:spcPts val="0"/>
              </a:spcAft>
              <a:buNone/>
            </a:pPr>
            <a:endParaRPr lang="en-US" dirty="0"/>
          </a:p>
          <a:p>
            <a:pPr marL="457200" lvl="0" indent="-298450" algn="l" rtl="0">
              <a:spcBef>
                <a:spcPts val="0"/>
              </a:spcBef>
              <a:spcAft>
                <a:spcPts val="0"/>
              </a:spcAft>
              <a:buSzPts val="1100"/>
              <a:buChar char="●"/>
            </a:pPr>
            <a:r>
              <a:rPr lang="en-US" dirty="0"/>
              <a:t>An important part of the training focus is on supporting fellows in their deepening personal commitment to leadership. </a:t>
            </a:r>
          </a:p>
          <a:p>
            <a:pPr marL="914400" lvl="1" indent="-298450" algn="l" rtl="0">
              <a:spcBef>
                <a:spcPts val="0"/>
              </a:spcBef>
              <a:spcAft>
                <a:spcPts val="0"/>
              </a:spcAft>
              <a:buSzPts val="1100"/>
              <a:buChar char="○"/>
            </a:pPr>
            <a:r>
              <a:rPr lang="en-US" dirty="0"/>
              <a:t>This is done through peer-based reflection and dialogue groups, as well as through explorations of the spiritual and emotional dimensions of leadership. </a:t>
            </a:r>
          </a:p>
          <a:p>
            <a:pPr marL="914400" lvl="1" indent="-298450" algn="l" rtl="0">
              <a:spcBef>
                <a:spcPts val="0"/>
              </a:spcBef>
              <a:spcAft>
                <a:spcPts val="0"/>
              </a:spcAft>
              <a:buSzPts val="1100"/>
              <a:buChar char="○"/>
            </a:pPr>
            <a:r>
              <a:rPr lang="en-US" dirty="0"/>
              <a:t>As part of this, fellows explore topics such as personal values, resilience, courage, and ethical decision-making. </a:t>
            </a:r>
          </a:p>
          <a:p>
            <a:pPr marL="914400" lvl="1" indent="-298450" algn="l" rtl="0">
              <a:spcBef>
                <a:spcPts val="0"/>
              </a:spcBef>
              <a:spcAft>
                <a:spcPts val="0"/>
              </a:spcAft>
              <a:buSzPts val="1100"/>
              <a:buChar char="○"/>
            </a:pPr>
            <a:r>
              <a:rPr lang="en-US" dirty="0"/>
              <a:t>While this process can be difficult for participants, many view these shared inner journeys as critical for developing trust in themselves, each other, and the program. </a:t>
            </a:r>
          </a:p>
          <a:p>
            <a:pPr marL="914400" lvl="1" indent="-298450" algn="l" rtl="0">
              <a:spcBef>
                <a:spcPts val="0"/>
              </a:spcBef>
              <a:spcAft>
                <a:spcPts val="0"/>
              </a:spcAft>
              <a:buSzPts val="1100"/>
              <a:buChar char="○"/>
            </a:pPr>
            <a:r>
              <a:rPr lang="en-US" dirty="0"/>
              <a:t>One respondent described these bonds as the “secret sauce” of leadership development.</a:t>
            </a:r>
          </a:p>
        </p:txBody>
      </p:sp>
      <p:sp>
        <p:nvSpPr>
          <p:cNvPr id="4" name="Slide Number Placeholder 3"/>
          <p:cNvSpPr>
            <a:spLocks noGrp="1"/>
          </p:cNvSpPr>
          <p:nvPr>
            <p:ph type="sldNum" sz="quarter" idx="10"/>
          </p:nvPr>
        </p:nvSpPr>
        <p:spPr/>
        <p:txBody>
          <a:bodyPr/>
          <a:lstStyle/>
          <a:p>
            <a:fld id="{534DEB99-DC25-0641-8764-FDFA47496DCB}" type="slidenum">
              <a:rPr lang="en-US" smtClean="0"/>
              <a:t>14</a:t>
            </a:fld>
            <a:endParaRPr lang="en-US"/>
          </a:p>
        </p:txBody>
      </p:sp>
    </p:spTree>
    <p:extLst>
      <p:ext uri="{BB962C8B-B14F-4D97-AF65-F5344CB8AC3E}">
        <p14:creationId xmlns:p14="http://schemas.microsoft.com/office/powerpoint/2010/main" val="42170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sz="1200" dirty="0">
                <a:solidFill>
                  <a:schemeClr val="dk1"/>
                </a:solidFill>
              </a:rPr>
              <a:t>Another thematic element of the youth participation process is fostering supportive environments that allow young people to exercise their agency and become genuine contributors to AYSRHR efforts—because even the most holistic individual training only goes so far. </a:t>
            </a:r>
          </a:p>
          <a:p>
            <a:pPr marL="457200" lvl="0" indent="-298450" algn="l" rtl="0">
              <a:spcBef>
                <a:spcPts val="0"/>
              </a:spcBef>
              <a:spcAft>
                <a:spcPts val="0"/>
              </a:spcAft>
              <a:buClr>
                <a:schemeClr val="dk1"/>
              </a:buClr>
              <a:buSzPts val="1100"/>
              <a:buChar char="●"/>
            </a:pPr>
            <a:r>
              <a:rPr lang="en-US" sz="1200" dirty="0">
                <a:solidFill>
                  <a:schemeClr val="dk1"/>
                </a:solidFill>
              </a:rPr>
              <a:t>Young people and the adults working with them must also contend with the policies and practices, norms and beliefs, and structures and systems that shape—and limit—youth participation and leadership in AYSRHR.</a:t>
            </a:r>
          </a:p>
          <a:p>
            <a:pPr marL="0" lvl="0" indent="0" algn="l" rtl="0">
              <a:spcBef>
                <a:spcPts val="0"/>
              </a:spcBef>
              <a:spcAft>
                <a:spcPts val="0"/>
              </a:spcAft>
              <a:buClr>
                <a:schemeClr val="dk1"/>
              </a:buClr>
              <a:buSzPts val="1100"/>
              <a:buFont typeface="Arial"/>
              <a:buNone/>
            </a:pPr>
            <a:r>
              <a:rPr lang="en-US" sz="1200" dirty="0">
                <a:solidFill>
                  <a:schemeClr val="dk1"/>
                </a:solidFill>
              </a:rPr>
              <a:t> </a:t>
            </a:r>
          </a:p>
          <a:p>
            <a:pPr marL="457200" lvl="0" indent="-298450" algn="l" rtl="0">
              <a:spcBef>
                <a:spcPts val="0"/>
              </a:spcBef>
              <a:spcAft>
                <a:spcPts val="0"/>
              </a:spcAft>
              <a:buClr>
                <a:schemeClr val="dk1"/>
              </a:buClr>
              <a:buSzPts val="1100"/>
              <a:buChar char="●"/>
            </a:pPr>
            <a:r>
              <a:rPr lang="en-US" sz="1200" dirty="0">
                <a:solidFill>
                  <a:schemeClr val="dk1"/>
                </a:solidFill>
              </a:rPr>
              <a:t>Many youth interviewees reported experiencing ageism, stigma, and tokenism when working intergenerationally. </a:t>
            </a:r>
          </a:p>
          <a:p>
            <a:pPr marL="457200" lvl="0" indent="-298450" algn="l" rtl="0">
              <a:spcBef>
                <a:spcPts val="0"/>
              </a:spcBef>
              <a:spcAft>
                <a:spcPts val="0"/>
              </a:spcAft>
              <a:buClr>
                <a:schemeClr val="dk1"/>
              </a:buClr>
              <a:buSzPts val="1100"/>
              <a:buChar char="●"/>
            </a:pPr>
            <a:r>
              <a:rPr lang="en-US" sz="1200" dirty="0">
                <a:solidFill>
                  <a:schemeClr val="dk1"/>
                </a:solidFill>
              </a:rPr>
              <a:t>They also reported not being fairly compensated for their contributions, and not feeling sufficiently supported on the job, which leads to burnout.</a:t>
            </a:r>
            <a:endParaRPr lang="en-US" sz="1200" dirty="0">
              <a:solidFill>
                <a:srgbClr val="222222"/>
              </a:solidFill>
            </a:endParaRPr>
          </a:p>
          <a:p>
            <a:pPr marL="171450" indent="-171450">
              <a:lnSpc>
                <a:spcPct val="150000"/>
              </a:lnSpc>
              <a:buFont typeface="Arial" panose="020B0604020202020204" pitchFamily="34" charset="0"/>
              <a:buChar char="•"/>
            </a:pPr>
            <a:endParaRPr lang="en-US" sz="1200" i="0" dirty="0"/>
          </a:p>
          <a:p>
            <a:endParaRPr lang="en-US" dirty="0"/>
          </a:p>
        </p:txBody>
      </p:sp>
      <p:sp>
        <p:nvSpPr>
          <p:cNvPr id="4" name="Slide Number Placeholder 3"/>
          <p:cNvSpPr>
            <a:spLocks noGrp="1"/>
          </p:cNvSpPr>
          <p:nvPr>
            <p:ph type="sldNum" sz="quarter" idx="10"/>
          </p:nvPr>
        </p:nvSpPr>
        <p:spPr/>
        <p:txBody>
          <a:bodyPr/>
          <a:lstStyle/>
          <a:p>
            <a:fld id="{534DEB99-DC25-0641-8764-FDFA47496DCB}" type="slidenum">
              <a:rPr lang="en-US" smtClean="0"/>
              <a:t>15</a:t>
            </a:fld>
            <a:endParaRPr lang="en-US"/>
          </a:p>
        </p:txBody>
      </p:sp>
    </p:spTree>
    <p:extLst>
      <p:ext uri="{BB962C8B-B14F-4D97-AF65-F5344CB8AC3E}">
        <p14:creationId xmlns:p14="http://schemas.microsoft.com/office/powerpoint/2010/main" val="271621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Recommendations from the field include:</a:t>
            </a:r>
          </a:p>
          <a:p>
            <a:pPr marL="457200" lvl="0" indent="-298450" algn="l" rtl="0">
              <a:spcBef>
                <a:spcPts val="0"/>
              </a:spcBef>
              <a:spcAft>
                <a:spcPts val="0"/>
              </a:spcAft>
              <a:buClr>
                <a:schemeClr val="dk1"/>
              </a:buClr>
              <a:buSzPts val="1100"/>
              <a:buChar char="●"/>
            </a:pPr>
            <a:r>
              <a:rPr lang="en-US" dirty="0">
                <a:solidFill>
                  <a:schemeClr val="dk1"/>
                </a:solidFill>
              </a:rPr>
              <a:t>Operationalize youth participation and leadership across stakeholder institutions and sectors committed to improving AYSRHR. This could take the form of:</a:t>
            </a:r>
          </a:p>
          <a:p>
            <a:pPr marL="914400" lvl="1" indent="-298450" algn="l" rtl="0">
              <a:spcBef>
                <a:spcPts val="0"/>
              </a:spcBef>
              <a:spcAft>
                <a:spcPts val="0"/>
              </a:spcAft>
              <a:buClr>
                <a:schemeClr val="dk1"/>
              </a:buClr>
              <a:buSzPts val="1100"/>
              <a:buChar char="○"/>
            </a:pPr>
            <a:r>
              <a:rPr lang="en-US" dirty="0">
                <a:solidFill>
                  <a:schemeClr val="dk1"/>
                </a:solidFill>
              </a:rPr>
              <a:t>Training staff, volunteers, and service providers at all levels how to share power in youth-adult relationships</a:t>
            </a:r>
          </a:p>
          <a:p>
            <a:pPr marL="914400" lvl="1" indent="-298450" algn="l" rtl="0">
              <a:spcBef>
                <a:spcPts val="0"/>
              </a:spcBef>
              <a:spcAft>
                <a:spcPts val="0"/>
              </a:spcAft>
              <a:buClr>
                <a:schemeClr val="dk1"/>
              </a:buClr>
              <a:buSzPts val="1100"/>
              <a:buChar char="○"/>
            </a:pPr>
            <a:r>
              <a:rPr lang="en-US" dirty="0">
                <a:solidFill>
                  <a:schemeClr val="dk1"/>
                </a:solidFill>
              </a:rPr>
              <a:t>Quotas for youth representation at all levels of governance, and integration of young people across programs and divisions</a:t>
            </a:r>
          </a:p>
          <a:p>
            <a:pPr marL="914400" lvl="1" indent="-298450" algn="l" rtl="0">
              <a:spcBef>
                <a:spcPts val="0"/>
              </a:spcBef>
              <a:spcAft>
                <a:spcPts val="0"/>
              </a:spcAft>
              <a:buClr>
                <a:schemeClr val="dk1"/>
              </a:buClr>
              <a:buSzPts val="1100"/>
              <a:buChar char="○"/>
            </a:pPr>
            <a:r>
              <a:rPr lang="en-US" dirty="0">
                <a:solidFill>
                  <a:schemeClr val="dk1"/>
                </a:solidFill>
              </a:rPr>
              <a:t>Youth participation in full program cycles</a:t>
            </a:r>
          </a:p>
          <a:p>
            <a:pPr marL="914400" lvl="1" indent="-298450" algn="l" rtl="0">
              <a:spcBef>
                <a:spcPts val="0"/>
              </a:spcBef>
              <a:spcAft>
                <a:spcPts val="0"/>
              </a:spcAft>
              <a:buClr>
                <a:schemeClr val="dk1"/>
              </a:buClr>
              <a:buSzPts val="1100"/>
              <a:buChar char="○"/>
            </a:pPr>
            <a:r>
              <a:rPr lang="en-US" dirty="0">
                <a:solidFill>
                  <a:schemeClr val="dk1"/>
                </a:solidFill>
              </a:rPr>
              <a:t>Intentional efforts to absorb program graduates as new staff</a:t>
            </a:r>
          </a:p>
          <a:p>
            <a:pPr marL="457200" lvl="0" indent="-298450" algn="l" rtl="0">
              <a:spcBef>
                <a:spcPts val="0"/>
              </a:spcBef>
              <a:spcAft>
                <a:spcPts val="0"/>
              </a:spcAft>
              <a:buClr>
                <a:schemeClr val="dk1"/>
              </a:buClr>
              <a:buSzPts val="1100"/>
              <a:buChar char="●"/>
            </a:pPr>
            <a:r>
              <a:rPr lang="en-US" dirty="0">
                <a:solidFill>
                  <a:schemeClr val="dk1"/>
                </a:solidFill>
              </a:rPr>
              <a:t>Ensure that youth participants and leaders have ongoing access to mentors and professional accompaniment.</a:t>
            </a:r>
          </a:p>
          <a:p>
            <a:pPr marL="457200" lvl="0" indent="-298450" algn="l" rtl="0">
              <a:spcBef>
                <a:spcPts val="0"/>
              </a:spcBef>
              <a:spcAft>
                <a:spcPts val="0"/>
              </a:spcAft>
              <a:buClr>
                <a:schemeClr val="dk1"/>
              </a:buClr>
              <a:buSzPts val="1100"/>
              <a:buChar char="●"/>
            </a:pPr>
            <a:r>
              <a:rPr lang="en-US" dirty="0">
                <a:solidFill>
                  <a:schemeClr val="dk1"/>
                </a:solidFill>
              </a:rPr>
              <a:t>Compensate young people fairly, with a stipend or salary, for their time and unique contributions.</a:t>
            </a:r>
          </a:p>
          <a:p>
            <a:pPr marL="457200" lvl="0" indent="-298450" algn="l" rtl="0">
              <a:spcBef>
                <a:spcPts val="0"/>
              </a:spcBef>
              <a:spcAft>
                <a:spcPts val="0"/>
              </a:spcAft>
              <a:buClr>
                <a:schemeClr val="dk1"/>
              </a:buClr>
              <a:buSzPts val="1100"/>
              <a:buChar char="●"/>
            </a:pPr>
            <a:r>
              <a:rPr lang="en-US" dirty="0">
                <a:solidFill>
                  <a:schemeClr val="dk1"/>
                </a:solidFill>
              </a:rPr>
              <a:t>Provide ongoing monitoring and support to ensure that genuine youth participation is taking place.</a:t>
            </a:r>
            <a:endParaRPr lang="en-US" sz="1200" i="0" dirty="0"/>
          </a:p>
          <a:p>
            <a:endParaRPr lang="en-US" dirty="0"/>
          </a:p>
        </p:txBody>
      </p:sp>
      <p:sp>
        <p:nvSpPr>
          <p:cNvPr id="4" name="Slide Number Placeholder 3"/>
          <p:cNvSpPr>
            <a:spLocks noGrp="1"/>
          </p:cNvSpPr>
          <p:nvPr>
            <p:ph type="sldNum" sz="quarter" idx="10"/>
          </p:nvPr>
        </p:nvSpPr>
        <p:spPr/>
        <p:txBody>
          <a:bodyPr/>
          <a:lstStyle/>
          <a:p>
            <a:fld id="{534DEB99-DC25-0641-8764-FDFA47496DCB}" type="slidenum">
              <a:rPr lang="en-US" smtClean="0"/>
              <a:t>16</a:t>
            </a:fld>
            <a:endParaRPr lang="en-US"/>
          </a:p>
        </p:txBody>
      </p:sp>
    </p:spTree>
    <p:extLst>
      <p:ext uri="{BB962C8B-B14F-4D97-AF65-F5344CB8AC3E}">
        <p14:creationId xmlns:p14="http://schemas.microsoft.com/office/powerpoint/2010/main" val="254472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rgbClr val="222222"/>
                </a:solidFill>
              </a:rPr>
              <a:t>Stakeholders cited funder behavior as undermining the ability to do youth leadership development well: grants are too short, technical assistance too limited, monitoring and evaluation too onerous.</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Recommendations from the field include:</a:t>
            </a:r>
          </a:p>
          <a:p>
            <a:pPr marL="457200" lvl="0" indent="-298450" algn="l" rtl="0">
              <a:spcBef>
                <a:spcPts val="0"/>
              </a:spcBef>
              <a:spcAft>
                <a:spcPts val="0"/>
              </a:spcAft>
              <a:buClr>
                <a:schemeClr val="dk1"/>
              </a:buClr>
              <a:buSzPts val="1100"/>
              <a:buChar char="●"/>
            </a:pPr>
            <a:r>
              <a:rPr lang="en-US" dirty="0">
                <a:solidFill>
                  <a:schemeClr val="dk1"/>
                </a:solidFill>
              </a:rPr>
              <a:t>Fund youth-led and youth-run efforts in ways that maximize their effectiveness. This could look like:</a:t>
            </a:r>
          </a:p>
          <a:p>
            <a:pPr marL="914400" lvl="1" indent="-298450" algn="l" rtl="0">
              <a:spcBef>
                <a:spcPts val="0"/>
              </a:spcBef>
              <a:spcAft>
                <a:spcPts val="0"/>
              </a:spcAft>
              <a:buSzPts val="1100"/>
              <a:buChar char="○"/>
            </a:pPr>
            <a:r>
              <a:rPr lang="en-US" dirty="0">
                <a:solidFill>
                  <a:srgbClr val="222222"/>
                </a:solidFill>
              </a:rPr>
              <a:t>Longer program cycles and/or general operating support</a:t>
            </a:r>
          </a:p>
          <a:p>
            <a:pPr marL="914400" lvl="1" indent="-298450" algn="l" rtl="0">
              <a:spcBef>
                <a:spcPts val="0"/>
              </a:spcBef>
              <a:spcAft>
                <a:spcPts val="0"/>
              </a:spcAft>
              <a:buClr>
                <a:srgbClr val="222222"/>
              </a:buClr>
              <a:buSzPts val="1100"/>
              <a:buChar char="○"/>
            </a:pPr>
            <a:r>
              <a:rPr lang="en-US" dirty="0">
                <a:solidFill>
                  <a:srgbClr val="222222"/>
                </a:solidFill>
              </a:rPr>
              <a:t>Openness to flexibility</a:t>
            </a:r>
          </a:p>
          <a:p>
            <a:pPr marL="914400" lvl="1" indent="-298450" algn="l" rtl="0">
              <a:spcBef>
                <a:spcPts val="0"/>
              </a:spcBef>
              <a:spcAft>
                <a:spcPts val="0"/>
              </a:spcAft>
              <a:buClr>
                <a:srgbClr val="222222"/>
              </a:buClr>
              <a:buSzPts val="1100"/>
              <a:buChar char="○"/>
            </a:pPr>
            <a:r>
              <a:rPr lang="en-US" dirty="0">
                <a:solidFill>
                  <a:srgbClr val="222222"/>
                </a:solidFill>
              </a:rPr>
              <a:t>Technical assistance</a:t>
            </a:r>
          </a:p>
          <a:p>
            <a:pPr marL="914400" lvl="1" indent="-298450" algn="l" rtl="0">
              <a:spcBef>
                <a:spcPts val="0"/>
              </a:spcBef>
              <a:spcAft>
                <a:spcPts val="0"/>
              </a:spcAft>
              <a:buClr>
                <a:srgbClr val="222222"/>
              </a:buClr>
              <a:buSzPts val="1100"/>
              <a:buChar char="○"/>
            </a:pPr>
            <a:r>
              <a:rPr lang="en-US" dirty="0">
                <a:solidFill>
                  <a:srgbClr val="222222"/>
                </a:solidFill>
              </a:rPr>
              <a:t>Dedicated funding for monitoring and evaluation, documentation, and dissemination</a:t>
            </a:r>
          </a:p>
        </p:txBody>
      </p:sp>
      <p:sp>
        <p:nvSpPr>
          <p:cNvPr id="4" name="Slide Number Placeholder 3"/>
          <p:cNvSpPr>
            <a:spLocks noGrp="1"/>
          </p:cNvSpPr>
          <p:nvPr>
            <p:ph type="sldNum" sz="quarter" idx="10"/>
          </p:nvPr>
        </p:nvSpPr>
        <p:spPr/>
        <p:txBody>
          <a:bodyPr/>
          <a:lstStyle/>
          <a:p>
            <a:fld id="{534DEB99-DC25-0641-8764-FDFA47496DCB}" type="slidenum">
              <a:rPr lang="en-US" smtClean="0"/>
              <a:t>17</a:t>
            </a:fld>
            <a:endParaRPr lang="en-US"/>
          </a:p>
        </p:txBody>
      </p:sp>
    </p:spTree>
    <p:extLst>
      <p:ext uri="{BB962C8B-B14F-4D97-AF65-F5344CB8AC3E}">
        <p14:creationId xmlns:p14="http://schemas.microsoft.com/office/powerpoint/2010/main" val="56263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Several stakeholders--both youth and adult--mentioned FRIDA: The Young Feminist Fund’s </a:t>
            </a:r>
            <a:r>
              <a:rPr lang="en-US" dirty="0">
                <a:solidFill>
                  <a:schemeClr val="dk1"/>
                </a:solidFill>
              </a:rPr>
              <a:t>particularly powerful approach to mentoring</a:t>
            </a:r>
            <a:r>
              <a:rPr lang="en-US" dirty="0"/>
              <a:t>.</a:t>
            </a:r>
          </a:p>
          <a:p>
            <a:pPr marL="457200" lvl="0" indent="-298450" algn="l" rtl="0">
              <a:spcBef>
                <a:spcPts val="0"/>
              </a:spcBef>
              <a:spcAft>
                <a:spcPts val="0"/>
              </a:spcAft>
              <a:buSzPts val="1100"/>
              <a:buChar char="●"/>
            </a:pPr>
            <a:r>
              <a:rPr lang="en-US" dirty="0"/>
              <a:t>FRIDA mobilizes slightly-older, local, female advisors to work with young female grantees. </a:t>
            </a:r>
          </a:p>
          <a:p>
            <a:pPr marL="914400" lvl="1" indent="-298450" algn="l" rtl="0">
              <a:spcBef>
                <a:spcPts val="0"/>
              </a:spcBef>
              <a:spcAft>
                <a:spcPts val="0"/>
              </a:spcAft>
              <a:buSzPts val="1100"/>
              <a:buChar char="○"/>
            </a:pPr>
            <a:r>
              <a:rPr lang="en-US" dirty="0"/>
              <a:t>These advisors share cultural and linguistic backgrounds with their grantees – and often have the additional advantage of intimate familiarity with the local contexts in which grantees operate. </a:t>
            </a:r>
          </a:p>
          <a:p>
            <a:pPr marL="914400" lvl="1" indent="-298450" algn="l" rtl="0">
              <a:spcBef>
                <a:spcPts val="0"/>
              </a:spcBef>
              <a:spcAft>
                <a:spcPts val="0"/>
              </a:spcAft>
              <a:buSzPts val="1100"/>
              <a:buChar char="○"/>
            </a:pPr>
            <a:r>
              <a:rPr lang="en-US" dirty="0"/>
              <a:t>The dynamic in these relationships is one of open, horizontal collaboration,</a:t>
            </a:r>
            <a:r>
              <a:rPr lang="en-US" baseline="0" dirty="0"/>
              <a:t> which</a:t>
            </a:r>
            <a:r>
              <a:rPr lang="en-US" dirty="0"/>
              <a:t> forms the basis for trust, honesty, and mutual confidence.</a:t>
            </a:r>
          </a:p>
          <a:p>
            <a:pPr marL="457200" lvl="0" indent="0" algn="l" rtl="0">
              <a:spcBef>
                <a:spcPts val="0"/>
              </a:spcBef>
              <a:spcAft>
                <a:spcPts val="0"/>
              </a:spcAft>
              <a:buNone/>
            </a:pPr>
            <a:endParaRPr lang="en-US" dirty="0"/>
          </a:p>
          <a:p>
            <a:pPr marL="457200" lvl="0" indent="-298450" algn="l" rtl="0">
              <a:spcBef>
                <a:spcPts val="0"/>
              </a:spcBef>
              <a:spcAft>
                <a:spcPts val="0"/>
              </a:spcAft>
              <a:buSzPts val="1100"/>
              <a:buChar char="●"/>
            </a:pPr>
            <a:r>
              <a:rPr lang="en-US" dirty="0"/>
              <a:t>Not only do mentoring relationships of this kind enrich the quality of current youth-driven and youth-led</a:t>
            </a:r>
            <a:r>
              <a:rPr lang="en-US" baseline="0" dirty="0"/>
              <a:t> AY</a:t>
            </a:r>
            <a:r>
              <a:rPr lang="en-US" dirty="0"/>
              <a:t>SRHR efforts, but these relationships also tend to have ripple effects into the future. </a:t>
            </a:r>
          </a:p>
          <a:p>
            <a:pPr marL="914400" lvl="1" indent="-298450" algn="l" rtl="0">
              <a:spcBef>
                <a:spcPts val="0"/>
              </a:spcBef>
              <a:spcAft>
                <a:spcPts val="0"/>
              </a:spcAft>
              <a:buSzPts val="1100"/>
              <a:buChar char="○"/>
            </a:pPr>
            <a:r>
              <a:rPr lang="en-US" dirty="0"/>
              <a:t>Both mentees and mentors spoke about two-way benefits that extend beyond the formal terms of a project or initiative. </a:t>
            </a:r>
          </a:p>
          <a:p>
            <a:pPr marL="914400" lvl="1" indent="-298450" algn="l" rtl="0">
              <a:spcBef>
                <a:spcPts val="0"/>
              </a:spcBef>
              <a:spcAft>
                <a:spcPts val="0"/>
              </a:spcAft>
              <a:buSzPts val="1100"/>
              <a:buChar char="○"/>
            </a:pPr>
            <a:r>
              <a:rPr lang="en-US" dirty="0"/>
              <a:t>These benefits can include access to broader and more diverse networks, expanded resource pools, new professional opportunities, and joint collaborations.</a:t>
            </a:r>
          </a:p>
        </p:txBody>
      </p:sp>
      <p:sp>
        <p:nvSpPr>
          <p:cNvPr id="4" name="Slide Number Placeholder 3"/>
          <p:cNvSpPr>
            <a:spLocks noGrp="1"/>
          </p:cNvSpPr>
          <p:nvPr>
            <p:ph type="sldNum" sz="quarter" idx="10"/>
          </p:nvPr>
        </p:nvSpPr>
        <p:spPr/>
        <p:txBody>
          <a:bodyPr/>
          <a:lstStyle/>
          <a:p>
            <a:fld id="{534DEB99-DC25-0641-8764-FDFA47496DCB}" type="slidenum">
              <a:rPr lang="en-US" smtClean="0"/>
              <a:t>18</a:t>
            </a:fld>
            <a:endParaRPr lang="en-US"/>
          </a:p>
        </p:txBody>
      </p:sp>
    </p:spTree>
    <p:extLst>
      <p:ext uri="{BB962C8B-B14F-4D97-AF65-F5344CB8AC3E}">
        <p14:creationId xmlns:p14="http://schemas.microsoft.com/office/powerpoint/2010/main" val="314711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Clr>
                <a:srgbClr val="222222"/>
              </a:buClr>
              <a:buSzPts val="1100"/>
              <a:buChar char="●"/>
            </a:pPr>
            <a:r>
              <a:rPr lang="en-US" dirty="0">
                <a:solidFill>
                  <a:schemeClr val="dk1"/>
                </a:solidFill>
              </a:rPr>
              <a:t>Another thematic element</a:t>
            </a:r>
            <a:r>
              <a:rPr lang="en-US" dirty="0">
                <a:solidFill>
                  <a:srgbClr val="222222"/>
                </a:solidFill>
              </a:rPr>
              <a:t> of the youth participation process is creating pipelines and pathways for young participants to enter the YIELD cycle, and engage in repeated cycles, in order to age “up” rather than age “out” of the field.</a:t>
            </a:r>
          </a:p>
          <a:p>
            <a:pPr marL="457200" lvl="0" indent="-298450" algn="l" rtl="0">
              <a:spcBef>
                <a:spcPts val="0"/>
              </a:spcBef>
              <a:spcAft>
                <a:spcPts val="0"/>
              </a:spcAft>
              <a:buClr>
                <a:srgbClr val="222222"/>
              </a:buClr>
              <a:buSzPts val="1100"/>
              <a:buChar char="●"/>
            </a:pPr>
            <a:r>
              <a:rPr lang="en-US" dirty="0">
                <a:solidFill>
                  <a:srgbClr val="222222"/>
                </a:solidFill>
              </a:rPr>
              <a:t>Young people shared two main frustrations about youth roles in AYSRHR: </a:t>
            </a:r>
          </a:p>
          <a:p>
            <a:pPr marL="914400" lvl="1" indent="-298450" algn="l" rtl="0">
              <a:spcBef>
                <a:spcPts val="0"/>
              </a:spcBef>
              <a:spcAft>
                <a:spcPts val="0"/>
              </a:spcAft>
              <a:buClr>
                <a:srgbClr val="222222"/>
              </a:buClr>
              <a:buSzPts val="1100"/>
              <a:buChar char="○"/>
            </a:pPr>
            <a:r>
              <a:rPr lang="en-US" dirty="0">
                <a:solidFill>
                  <a:srgbClr val="222222"/>
                </a:solidFill>
              </a:rPr>
              <a:t>1) as youth, the difficulty in advancing to new opportunities and making professional transitions, and </a:t>
            </a:r>
          </a:p>
          <a:p>
            <a:pPr marL="914400" lvl="1" indent="-298450" algn="l" rtl="0">
              <a:spcBef>
                <a:spcPts val="0"/>
              </a:spcBef>
              <a:spcAft>
                <a:spcPts val="0"/>
              </a:spcAft>
              <a:buClr>
                <a:srgbClr val="222222"/>
              </a:buClr>
              <a:buSzPts val="1100"/>
              <a:buChar char="○"/>
            </a:pPr>
            <a:r>
              <a:rPr lang="en-US" dirty="0">
                <a:solidFill>
                  <a:srgbClr val="222222"/>
                </a:solidFill>
              </a:rPr>
              <a:t>2) once they “age out” of youth roles, the evaporation of support. </a:t>
            </a:r>
          </a:p>
          <a:p>
            <a:pPr marL="457200" lvl="0" indent="-298450" algn="l" rtl="0">
              <a:spcBef>
                <a:spcPts val="0"/>
              </a:spcBef>
              <a:spcAft>
                <a:spcPts val="0"/>
              </a:spcAft>
              <a:buClr>
                <a:srgbClr val="222222"/>
              </a:buClr>
              <a:buSzPts val="1100"/>
              <a:buChar char="●"/>
            </a:pPr>
            <a:r>
              <a:rPr lang="en-US" dirty="0">
                <a:solidFill>
                  <a:srgbClr val="222222"/>
                </a:solidFill>
              </a:rPr>
              <a:t>These create field-wide challenges to retaining young talent and supporting the professional development of young people.</a:t>
            </a:r>
          </a:p>
        </p:txBody>
      </p:sp>
      <p:sp>
        <p:nvSpPr>
          <p:cNvPr id="4" name="Slide Number Placeholder 3"/>
          <p:cNvSpPr>
            <a:spLocks noGrp="1"/>
          </p:cNvSpPr>
          <p:nvPr>
            <p:ph type="sldNum" sz="quarter" idx="5"/>
          </p:nvPr>
        </p:nvSpPr>
        <p:spPr/>
        <p:txBody>
          <a:bodyPr/>
          <a:lstStyle/>
          <a:p>
            <a:fld id="{534DEB99-DC25-0641-8764-FDFA47496DCB}" type="slidenum">
              <a:rPr lang="en-US" smtClean="0"/>
              <a:t>19</a:t>
            </a:fld>
            <a:endParaRPr lang="en-US"/>
          </a:p>
        </p:txBody>
      </p:sp>
    </p:spTree>
    <p:extLst>
      <p:ext uri="{BB962C8B-B14F-4D97-AF65-F5344CB8AC3E}">
        <p14:creationId xmlns:p14="http://schemas.microsoft.com/office/powerpoint/2010/main" val="324852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lnSpc>
                <a:spcPct val="114000"/>
              </a:lnSpc>
              <a:spcBef>
                <a:spcPts val="0"/>
              </a:spcBef>
              <a:spcAft>
                <a:spcPts val="0"/>
              </a:spcAft>
              <a:buClr>
                <a:schemeClr val="dk1"/>
              </a:buClr>
              <a:buSzPts val="1100"/>
              <a:buChar char="●"/>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2</a:t>
            </a:fld>
            <a:endParaRPr lang="en-US"/>
          </a:p>
        </p:txBody>
      </p:sp>
    </p:spTree>
    <p:extLst>
      <p:ext uri="{BB962C8B-B14F-4D97-AF65-F5344CB8AC3E}">
        <p14:creationId xmlns:p14="http://schemas.microsoft.com/office/powerpoint/2010/main" val="330399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Recommendations from the field include:</a:t>
            </a:r>
            <a:endParaRPr lang="en-US" dirty="0">
              <a:solidFill>
                <a:srgbClr val="222222"/>
              </a:solidFill>
            </a:endParaRPr>
          </a:p>
          <a:p>
            <a:pPr marL="457200" lvl="0" indent="-298450" algn="l" rtl="0">
              <a:spcBef>
                <a:spcPts val="0"/>
              </a:spcBef>
              <a:spcAft>
                <a:spcPts val="0"/>
              </a:spcAft>
              <a:buClr>
                <a:srgbClr val="222222"/>
              </a:buClr>
              <a:buSzPts val="1100"/>
              <a:buChar char="●"/>
            </a:pPr>
            <a:r>
              <a:rPr lang="en-US" dirty="0">
                <a:solidFill>
                  <a:srgbClr val="222222"/>
                </a:solidFill>
              </a:rPr>
              <a:t>Establish formal peer and professional networks to support youth participants both during and after their program experiences. These help young people stay on a learning and leadership path in SRHR and beyond.</a:t>
            </a:r>
          </a:p>
          <a:p>
            <a:pPr marL="457200" lvl="0" indent="-298450" algn="l" rtl="0">
              <a:spcBef>
                <a:spcPts val="0"/>
              </a:spcBef>
              <a:spcAft>
                <a:spcPts val="0"/>
              </a:spcAft>
              <a:buSzPts val="1100"/>
              <a:buChar char="●"/>
            </a:pPr>
            <a:r>
              <a:rPr lang="en-US" dirty="0">
                <a:solidFill>
                  <a:srgbClr val="222222"/>
                </a:solidFill>
              </a:rPr>
              <a:t>Create pathways within and across initiatives for young people to build their knowledge, skills, and experience</a:t>
            </a:r>
            <a:r>
              <a:rPr lang="en-US" dirty="0">
                <a:solidFill>
                  <a:schemeClr val="dk1"/>
                </a:solidFill>
              </a:rPr>
              <a:t>—</a:t>
            </a:r>
            <a:r>
              <a:rPr lang="en-US" dirty="0">
                <a:solidFill>
                  <a:srgbClr val="222222"/>
                </a:solidFill>
              </a:rPr>
              <a:t>and move into roles of increasing responsibility and influence. This can look like:</a:t>
            </a:r>
          </a:p>
          <a:p>
            <a:pPr marL="914400" lvl="1" indent="-298450" algn="l" rtl="0">
              <a:spcBef>
                <a:spcPts val="0"/>
              </a:spcBef>
              <a:spcAft>
                <a:spcPts val="0"/>
              </a:spcAft>
              <a:buClr>
                <a:srgbClr val="222222"/>
              </a:buClr>
              <a:buSzPts val="1100"/>
              <a:buChar char="○"/>
            </a:pPr>
            <a:r>
              <a:rPr lang="en-US" dirty="0">
                <a:solidFill>
                  <a:srgbClr val="222222"/>
                </a:solidFill>
              </a:rPr>
              <a:t>Creating more entry-level positions in both established and developing organizations</a:t>
            </a:r>
          </a:p>
          <a:p>
            <a:pPr marL="914400" lvl="1" indent="-298450" algn="l" rtl="0">
              <a:spcBef>
                <a:spcPts val="0"/>
              </a:spcBef>
              <a:spcAft>
                <a:spcPts val="0"/>
              </a:spcAft>
              <a:buClr>
                <a:srgbClr val="222222"/>
              </a:buClr>
              <a:buSzPts val="1100"/>
              <a:buChar char="○"/>
            </a:pPr>
            <a:r>
              <a:rPr lang="en-US" dirty="0">
                <a:solidFill>
                  <a:srgbClr val="222222"/>
                </a:solidFill>
              </a:rPr>
              <a:t>Supporting young people in their transition to higher-level, paid roles</a:t>
            </a:r>
          </a:p>
          <a:p>
            <a:pPr marL="914400" lvl="1" indent="-298450" algn="l" rtl="0">
              <a:spcBef>
                <a:spcPts val="0"/>
              </a:spcBef>
              <a:spcAft>
                <a:spcPts val="0"/>
              </a:spcAft>
              <a:buClr>
                <a:srgbClr val="222222"/>
              </a:buClr>
              <a:buSzPts val="1100"/>
              <a:buChar char="○"/>
            </a:pPr>
            <a:r>
              <a:rPr lang="en-US" dirty="0">
                <a:solidFill>
                  <a:srgbClr val="222222"/>
                </a:solidFill>
              </a:rPr>
              <a:t>Strengthening two-way, local-to-global youth-participation feedback loops</a:t>
            </a:r>
          </a:p>
          <a:p>
            <a:pPr marL="457200" lvl="0" indent="-298450" algn="l" rtl="0">
              <a:spcBef>
                <a:spcPts val="0"/>
              </a:spcBef>
              <a:spcAft>
                <a:spcPts val="0"/>
              </a:spcAft>
              <a:buSzPts val="1100"/>
              <a:buChar char="●"/>
            </a:pPr>
            <a:r>
              <a:rPr lang="en-US" dirty="0">
                <a:solidFill>
                  <a:srgbClr val="222222"/>
                </a:solidFill>
              </a:rPr>
              <a:t>Connect and support cohorts of young leaders</a:t>
            </a:r>
            <a:r>
              <a:rPr lang="en-US" dirty="0">
                <a:solidFill>
                  <a:schemeClr val="dk1"/>
                </a:solidFill>
              </a:rPr>
              <a:t>—</a:t>
            </a:r>
            <a:r>
              <a:rPr lang="en-US" dirty="0">
                <a:solidFill>
                  <a:srgbClr val="222222"/>
                </a:solidFill>
              </a:rPr>
              <a:t>across sectors</a:t>
            </a:r>
            <a:r>
              <a:rPr lang="en-US" dirty="0">
                <a:solidFill>
                  <a:schemeClr val="dk1"/>
                </a:solidFill>
              </a:rPr>
              <a:t>—</a:t>
            </a:r>
            <a:r>
              <a:rPr lang="en-US" dirty="0">
                <a:solidFill>
                  <a:srgbClr val="222222"/>
                </a:solidFill>
              </a:rPr>
              <a:t>to foster solidarity, feedback loops, and collective action at the local, sub-national, national, and international levels. </a:t>
            </a:r>
          </a:p>
          <a:p>
            <a:pPr>
              <a:lnSpc>
                <a:spcPct val="150000"/>
              </a:lnSpc>
            </a:pPr>
            <a:endParaRPr lang="en-US" sz="1200" b="1" i="0" dirty="0"/>
          </a:p>
          <a:p>
            <a:pPr marL="158750" indent="0">
              <a:buNone/>
            </a:pPr>
            <a:endParaRPr lang="en-US" dirty="0"/>
          </a:p>
          <a:p>
            <a:pPr>
              <a:lnSpc>
                <a:spcPct val="150000"/>
              </a:lnSpc>
            </a:pPr>
            <a:endParaRPr lang="en-US" dirty="0"/>
          </a:p>
        </p:txBody>
      </p:sp>
      <p:sp>
        <p:nvSpPr>
          <p:cNvPr id="4" name="Slide Number Placeholder 3"/>
          <p:cNvSpPr>
            <a:spLocks noGrp="1"/>
          </p:cNvSpPr>
          <p:nvPr>
            <p:ph type="sldNum" sz="quarter" idx="5"/>
          </p:nvPr>
        </p:nvSpPr>
        <p:spPr/>
        <p:txBody>
          <a:bodyPr/>
          <a:lstStyle/>
          <a:p>
            <a:fld id="{534DEB99-DC25-0641-8764-FDFA47496DCB}" type="slidenum">
              <a:rPr lang="en-US" smtClean="0"/>
              <a:t>20</a:t>
            </a:fld>
            <a:endParaRPr lang="en-US"/>
          </a:p>
        </p:txBody>
      </p:sp>
    </p:spTree>
    <p:extLst>
      <p:ext uri="{BB962C8B-B14F-4D97-AF65-F5344CB8AC3E}">
        <p14:creationId xmlns:p14="http://schemas.microsoft.com/office/powerpoint/2010/main" val="170096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sz="1200" dirty="0"/>
              <a:t>The Planned Parenthood Federation of America has created a unique and effective intra-institutional strategy to recruit, train, and retain activists and organizers from adolescence into adulthood. </a:t>
            </a:r>
          </a:p>
          <a:p>
            <a:pPr marL="457200" lvl="0" indent="-298450" algn="l" rtl="0">
              <a:spcBef>
                <a:spcPts val="0"/>
              </a:spcBef>
              <a:spcAft>
                <a:spcPts val="0"/>
              </a:spcAft>
              <a:buSzPts val="1100"/>
              <a:buChar char="●"/>
            </a:pPr>
            <a:r>
              <a:rPr lang="en-US" sz="1200" dirty="0"/>
              <a:t>Through its national network of clinics, Planned Parenthood identifies young people between the ages of 15-18 and trains them to be AYSRHR peer educators with a basic foundation in SRHR advocacy. </a:t>
            </a:r>
          </a:p>
          <a:p>
            <a:pPr marL="457200" lvl="0" indent="-298450" algn="l" rtl="0">
              <a:spcBef>
                <a:spcPts val="0"/>
              </a:spcBef>
              <a:spcAft>
                <a:spcPts val="0"/>
              </a:spcAft>
              <a:buSzPts val="1100"/>
              <a:buChar char="●"/>
            </a:pPr>
            <a:r>
              <a:rPr lang="en-US" sz="1200" dirty="0"/>
              <a:t>These young people can then move on to become members of the Planned Parenthood Generation Action Network, which is geared towards young people between the ages of 18-22. </a:t>
            </a:r>
          </a:p>
          <a:p>
            <a:pPr marL="457200" lvl="0" indent="-298450" algn="l" rtl="0">
              <a:spcBef>
                <a:spcPts val="0"/>
              </a:spcBef>
              <a:spcAft>
                <a:spcPts val="0"/>
              </a:spcAft>
              <a:buSzPts val="1100"/>
              <a:buChar char="●"/>
            </a:pPr>
            <a:r>
              <a:rPr lang="en-US" sz="1200" dirty="0"/>
              <a:t>Each youth advocate gets training in undertaking SRHR-related campaigns and awareness-raising activities on college campuses and in communities across the country. </a:t>
            </a:r>
          </a:p>
          <a:p>
            <a:pPr marL="457200" lvl="0" indent="-298450" algn="l" rtl="0">
              <a:spcBef>
                <a:spcPts val="0"/>
              </a:spcBef>
              <a:spcAft>
                <a:spcPts val="0"/>
              </a:spcAft>
              <a:buSzPts val="1100"/>
              <a:buChar char="●"/>
            </a:pPr>
            <a:r>
              <a:rPr lang="en-US" sz="1200" dirty="0"/>
              <a:t>From the age of 22+, these now-experienced influencers can participate in the Planned Parenthood Defenders Program and serve on Community Action Councils, this time as adult professionals. </a:t>
            </a:r>
          </a:p>
          <a:p>
            <a:pPr marL="457200" lvl="0" indent="-298450" algn="l" rtl="0">
              <a:spcBef>
                <a:spcPts val="0"/>
              </a:spcBef>
              <a:spcAft>
                <a:spcPts val="0"/>
              </a:spcAft>
              <a:buSzPts val="1100"/>
              <a:buChar char="●"/>
            </a:pPr>
            <a:r>
              <a:rPr lang="en-US" sz="1200" dirty="0"/>
              <a:t>Each of these programs serves as a feeder to the next one, thereby creating linked pipelines and pathways for local and national engagement on SRHR issues.</a:t>
            </a:r>
          </a:p>
        </p:txBody>
      </p:sp>
      <p:sp>
        <p:nvSpPr>
          <p:cNvPr id="4" name="Slide Number Placeholder 3"/>
          <p:cNvSpPr>
            <a:spLocks noGrp="1"/>
          </p:cNvSpPr>
          <p:nvPr>
            <p:ph type="sldNum" sz="quarter" idx="5"/>
          </p:nvPr>
        </p:nvSpPr>
        <p:spPr/>
        <p:txBody>
          <a:bodyPr/>
          <a:lstStyle/>
          <a:p>
            <a:fld id="{534DEB99-DC25-0641-8764-FDFA47496DCB}" type="slidenum">
              <a:rPr lang="en-US" smtClean="0"/>
              <a:t>21</a:t>
            </a:fld>
            <a:endParaRPr lang="en-US"/>
          </a:p>
        </p:txBody>
      </p:sp>
    </p:spTree>
    <p:extLst>
      <p:ext uri="{BB962C8B-B14F-4D97-AF65-F5344CB8AC3E}">
        <p14:creationId xmlns:p14="http://schemas.microsoft.com/office/powerpoint/2010/main" val="393732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Clr>
                <a:srgbClr val="222222"/>
              </a:buClr>
              <a:buSzPts val="1100"/>
              <a:buChar char="●"/>
            </a:pPr>
            <a:r>
              <a:rPr lang="en-US" dirty="0">
                <a:solidFill>
                  <a:schemeClr val="dk1"/>
                </a:solidFill>
              </a:rPr>
              <a:t>Another thematic element</a:t>
            </a:r>
            <a:r>
              <a:rPr lang="en-US" dirty="0">
                <a:solidFill>
                  <a:srgbClr val="222222"/>
                </a:solidFill>
              </a:rPr>
              <a:t> of the youth participation process is to develop and implement monitoring and evaluation strategies that document the results of youth participation at different levels.</a:t>
            </a:r>
          </a:p>
          <a:p>
            <a:pPr marL="457200" lvl="0" indent="-298450" algn="l" rtl="0">
              <a:spcBef>
                <a:spcPts val="0"/>
              </a:spcBef>
              <a:spcAft>
                <a:spcPts val="0"/>
              </a:spcAft>
              <a:buClr>
                <a:srgbClr val="222222"/>
              </a:buClr>
              <a:buSzPts val="1100"/>
              <a:buChar char="●"/>
            </a:pPr>
            <a:r>
              <a:rPr lang="en-US" dirty="0">
                <a:solidFill>
                  <a:srgbClr val="222222"/>
                </a:solidFill>
              </a:rPr>
              <a:t>This is crucial because SRHR practitioners are seeing the impacts of youth contributions on the ground, but monitoring and evaluation in the field only tracks a small fraction of these impacts. </a:t>
            </a:r>
          </a:p>
          <a:p>
            <a:pPr marL="457200" lvl="0" indent="-298450" algn="l" rtl="0">
              <a:spcBef>
                <a:spcPts val="0"/>
              </a:spcBef>
              <a:spcAft>
                <a:spcPts val="0"/>
              </a:spcAft>
              <a:buClr>
                <a:srgbClr val="222222"/>
              </a:buClr>
              <a:buSzPts val="1100"/>
              <a:buChar char="●"/>
            </a:pPr>
            <a:r>
              <a:rPr lang="en-US" dirty="0">
                <a:solidFill>
                  <a:srgbClr val="222222"/>
                </a:solidFill>
              </a:rPr>
              <a:t>And this lack of evidence is holding the field back—it is one of the biggest roadblocks to further investment.</a:t>
            </a:r>
          </a:p>
          <a:p>
            <a:pPr marL="0" lvl="0" indent="0" algn="l" rtl="0">
              <a:spcBef>
                <a:spcPts val="0"/>
              </a:spcBef>
              <a:spcAft>
                <a:spcPts val="0"/>
              </a:spcAft>
              <a:buClr>
                <a:schemeClr val="dk1"/>
              </a:buClr>
              <a:buSzPts val="1100"/>
              <a:buFont typeface="Arial"/>
              <a:buNone/>
            </a:pPr>
            <a:r>
              <a:rPr lang="en-US" dirty="0">
                <a:solidFill>
                  <a:srgbClr val="222222"/>
                </a:solidFill>
              </a:rPr>
              <a:t> </a:t>
            </a:r>
          </a:p>
          <a:p>
            <a:pPr marL="457200" lvl="0" indent="-298450" algn="l" rtl="0">
              <a:spcBef>
                <a:spcPts val="0"/>
              </a:spcBef>
              <a:spcAft>
                <a:spcPts val="0"/>
              </a:spcAft>
              <a:buClr>
                <a:srgbClr val="222222"/>
              </a:buClr>
              <a:buSzPts val="1100"/>
              <a:buChar char="●"/>
            </a:pPr>
            <a:r>
              <a:rPr lang="en-US" dirty="0">
                <a:solidFill>
                  <a:srgbClr val="222222"/>
                </a:solidFill>
              </a:rPr>
              <a:t>Barriers to robust M&amp;E include: few dedicated resources, the fragmented nature of the field, and a lack of consistent indicators. </a:t>
            </a:r>
          </a:p>
          <a:p>
            <a:pPr marL="457200" lvl="0" indent="-298450" algn="l" rtl="0">
              <a:spcBef>
                <a:spcPts val="0"/>
              </a:spcBef>
              <a:spcAft>
                <a:spcPts val="0"/>
              </a:spcAft>
              <a:buClr>
                <a:srgbClr val="222222"/>
              </a:buClr>
              <a:buSzPts val="1100"/>
              <a:buChar char="●"/>
            </a:pPr>
            <a:r>
              <a:rPr lang="en-US" dirty="0">
                <a:solidFill>
                  <a:srgbClr val="222222"/>
                </a:solidFill>
              </a:rPr>
              <a:t>Additionally, the handful of organizations that have M&amp;E capacity are too disconnected to share best practices, forcing each institution to reinvent the wheel. </a:t>
            </a:r>
          </a:p>
        </p:txBody>
      </p:sp>
      <p:sp>
        <p:nvSpPr>
          <p:cNvPr id="4" name="Slide Number Placeholder 3"/>
          <p:cNvSpPr>
            <a:spLocks noGrp="1"/>
          </p:cNvSpPr>
          <p:nvPr>
            <p:ph type="sldNum" sz="quarter" idx="10"/>
          </p:nvPr>
        </p:nvSpPr>
        <p:spPr/>
        <p:txBody>
          <a:bodyPr/>
          <a:lstStyle/>
          <a:p>
            <a:fld id="{534DEB99-DC25-0641-8764-FDFA47496DCB}" type="slidenum">
              <a:rPr lang="en-US" smtClean="0"/>
              <a:t>22</a:t>
            </a:fld>
            <a:endParaRPr lang="en-US"/>
          </a:p>
        </p:txBody>
      </p:sp>
    </p:spTree>
    <p:extLst>
      <p:ext uri="{BB962C8B-B14F-4D97-AF65-F5344CB8AC3E}">
        <p14:creationId xmlns:p14="http://schemas.microsoft.com/office/powerpoint/2010/main" val="351205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Recommendations from the field include:</a:t>
            </a:r>
          </a:p>
          <a:p>
            <a:pPr marL="457200" lvl="0" indent="-298450" algn="l" rtl="0">
              <a:spcBef>
                <a:spcPts val="0"/>
              </a:spcBef>
              <a:spcAft>
                <a:spcPts val="0"/>
              </a:spcAft>
              <a:buClr>
                <a:schemeClr val="dk1"/>
              </a:buClr>
              <a:buSzPts val="1100"/>
              <a:buChar char="●"/>
            </a:pPr>
            <a:r>
              <a:rPr lang="en-US" dirty="0">
                <a:solidFill>
                  <a:schemeClr val="dk1"/>
                </a:solidFill>
              </a:rPr>
              <a:t>Build sufficient resources for effective monitoring and evaluation into project proposals, and integrate evaluation strategies into programming from its inception.</a:t>
            </a:r>
          </a:p>
          <a:p>
            <a:pPr marL="457200" lvl="0" indent="-298450" algn="l" rtl="0">
              <a:spcBef>
                <a:spcPts val="0"/>
              </a:spcBef>
              <a:spcAft>
                <a:spcPts val="0"/>
              </a:spcAft>
              <a:buClr>
                <a:schemeClr val="dk1"/>
              </a:buClr>
              <a:buSzPts val="1100"/>
              <a:buChar char="●"/>
            </a:pPr>
            <a:r>
              <a:rPr lang="en-US" dirty="0">
                <a:solidFill>
                  <a:schemeClr val="dk1"/>
                </a:solidFill>
              </a:rPr>
              <a:t>Create cross-stakeholder communities of practice to share current learning and coordinate action around common YIELD for AYSRHR purposes, methodologies, and indicators.</a:t>
            </a:r>
          </a:p>
          <a:p>
            <a:pPr marL="457200" lvl="0" indent="-298450" algn="l" rtl="0">
              <a:spcBef>
                <a:spcPts val="0"/>
              </a:spcBef>
              <a:spcAft>
                <a:spcPts val="0"/>
              </a:spcAft>
              <a:buClr>
                <a:schemeClr val="dk1"/>
              </a:buClr>
              <a:buSzPts val="1100"/>
              <a:buChar char="●"/>
            </a:pPr>
            <a:r>
              <a:rPr lang="en-US" dirty="0">
                <a:solidFill>
                  <a:schemeClr val="dk1"/>
                </a:solidFill>
              </a:rPr>
              <a:t>Identify potential research opportunities across current program portfolios, in order to nest common experiments and address ongoing knowledge gaps.</a:t>
            </a:r>
          </a:p>
          <a:p>
            <a:pPr marL="457200" lvl="0" indent="-298450" algn="l" rtl="0">
              <a:spcBef>
                <a:spcPts val="0"/>
              </a:spcBef>
              <a:spcAft>
                <a:spcPts val="0"/>
              </a:spcAft>
              <a:buClr>
                <a:schemeClr val="dk1"/>
              </a:buClr>
              <a:buSzPts val="1100"/>
              <a:buChar char="●"/>
            </a:pPr>
            <a:r>
              <a:rPr lang="en-US" dirty="0">
                <a:solidFill>
                  <a:schemeClr val="dk1"/>
                </a:solidFill>
              </a:rPr>
              <a:t>Leverage social-science research expertise from SRHR and beyond to enable genuine, two-way research-practice partnerships. Such collaborations build the internal research capacity of implementing organizations, while also generating more and better external evaluations.</a:t>
            </a:r>
          </a:p>
          <a:p>
            <a:pPr marL="457200" lvl="0" indent="-298450" algn="l" rtl="0">
              <a:spcBef>
                <a:spcPts val="0"/>
              </a:spcBef>
              <a:spcAft>
                <a:spcPts val="0"/>
              </a:spcAft>
              <a:buClr>
                <a:schemeClr val="dk1"/>
              </a:buClr>
              <a:buSzPts val="1100"/>
              <a:buChar char="●"/>
            </a:pPr>
            <a:r>
              <a:rPr lang="en-US" dirty="0">
                <a:solidFill>
                  <a:schemeClr val="dk1"/>
                </a:solidFill>
              </a:rPr>
              <a:t>Engage the unique contributions of young people in evidence generation, while always ensuring appropriate training, support, and safeguarding.</a:t>
            </a:r>
          </a:p>
          <a:p>
            <a:pPr marL="0" lvl="0" indent="0" algn="l" rtl="0">
              <a:spcBef>
                <a:spcPts val="0"/>
              </a:spcBef>
              <a:spcAft>
                <a:spcPts val="0"/>
              </a:spcAft>
              <a:buNone/>
            </a:pPr>
            <a:endParaRPr lang="en-US" b="1" dirty="0">
              <a:solidFill>
                <a:schemeClr val="dk1"/>
              </a:solidFill>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23</a:t>
            </a:fld>
            <a:endParaRPr lang="en-US"/>
          </a:p>
        </p:txBody>
      </p:sp>
    </p:spTree>
    <p:extLst>
      <p:ext uri="{BB962C8B-B14F-4D97-AF65-F5344CB8AC3E}">
        <p14:creationId xmlns:p14="http://schemas.microsoft.com/office/powerpoint/2010/main" val="81493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FF"/>
                </a:highlight>
              </a:rPr>
              <a:t>Though this relatively new field struggles to generate rigorous evidence of impact, practitioners on the ground</a:t>
            </a:r>
            <a:r>
              <a:rPr lang="en-US" sz="1200" baseline="0" dirty="0">
                <a:highlight>
                  <a:srgbClr val="FFFFFF"/>
                </a:highlight>
              </a:rPr>
              <a:t> consistently emphasized</a:t>
            </a:r>
            <a:r>
              <a:rPr lang="en-US" sz="1200" dirty="0">
                <a:highlight>
                  <a:srgbClr val="FFFFFF"/>
                </a:highlight>
              </a:rPr>
              <a:t> impact at three levels: in young people, the SRHR ecosystem, and broader civil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24</a:t>
            </a:fld>
            <a:endParaRPr lang="en-US"/>
          </a:p>
        </p:txBody>
      </p:sp>
    </p:spTree>
    <p:extLst>
      <p:ext uri="{BB962C8B-B14F-4D97-AF65-F5344CB8AC3E}">
        <p14:creationId xmlns:p14="http://schemas.microsoft.com/office/powerpoint/2010/main" val="183012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chemeClr val="dk1"/>
              </a:buClr>
              <a:buSzPts val="1100"/>
              <a:buChar char="●"/>
            </a:pPr>
            <a:r>
              <a:rPr lang="en-US" dirty="0">
                <a:solidFill>
                  <a:schemeClr val="dk1"/>
                </a:solidFill>
                <a:highlight>
                  <a:srgbClr val="FFFFFF"/>
                </a:highlight>
              </a:rPr>
              <a:t>In terms of the impact on young people:</a:t>
            </a:r>
          </a:p>
          <a:p>
            <a:pPr marL="914400" lvl="1" indent="-298450" algn="l" rtl="0">
              <a:lnSpc>
                <a:spcPct val="115000"/>
              </a:lnSpc>
              <a:spcBef>
                <a:spcPts val="0"/>
              </a:spcBef>
              <a:spcAft>
                <a:spcPts val="0"/>
              </a:spcAft>
              <a:buClr>
                <a:schemeClr val="dk1"/>
              </a:buClr>
              <a:buSzPts val="1100"/>
              <a:buChar char="○"/>
            </a:pPr>
            <a:r>
              <a:rPr lang="en-US" dirty="0">
                <a:solidFill>
                  <a:schemeClr val="dk1"/>
                </a:solidFill>
                <a:highlight>
                  <a:srgbClr val="FFFFFF"/>
                </a:highlight>
              </a:rPr>
              <a:t>As a result of their contributions to AYSRHR efforts, young people experience both personal and professional growth,</a:t>
            </a:r>
            <a:r>
              <a:rPr lang="en-US" baseline="0" dirty="0">
                <a:solidFill>
                  <a:schemeClr val="dk1"/>
                </a:solidFill>
                <a:highlight>
                  <a:srgbClr val="FFFFFF"/>
                </a:highlight>
              </a:rPr>
              <a:t> </a:t>
            </a:r>
            <a:r>
              <a:rPr lang="en-US" dirty="0">
                <a:solidFill>
                  <a:schemeClr val="dk1"/>
                </a:solidFill>
                <a:highlight>
                  <a:srgbClr val="FFFFFF"/>
                </a:highlight>
              </a:rPr>
              <a:t>gaining both life skills and leadership skills.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highlight>
                  <a:srgbClr val="FFFFFF"/>
                </a:highlight>
              </a:rPr>
              <a:t>And building things like self-confidence, purpose, agency, and resilience are demonstrated protective factors in reducing negative health outcomes among adolescents.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highlight>
                  <a:srgbClr val="FFFFFF"/>
                </a:highlight>
              </a:rPr>
              <a:t>Comprehensive AYSRHR initiatives that build young people’s knowledge, skills, and capabilities prepare them to be good citizens and good parents later in life.</a:t>
            </a:r>
          </a:p>
          <a:p>
            <a:pPr marL="914400" lvl="1" indent="-298450" algn="l" rtl="0">
              <a:lnSpc>
                <a:spcPct val="115000"/>
              </a:lnSpc>
              <a:spcBef>
                <a:spcPts val="0"/>
              </a:spcBef>
              <a:spcAft>
                <a:spcPts val="0"/>
              </a:spcAft>
              <a:buClr>
                <a:schemeClr val="dk1"/>
              </a:buClr>
              <a:buSzPts val="1100"/>
              <a:buChar char="○"/>
            </a:pPr>
            <a:r>
              <a:rPr lang="en-US" dirty="0">
                <a:solidFill>
                  <a:schemeClr val="dk1"/>
                </a:solidFill>
                <a:highlight>
                  <a:srgbClr val="FFFFFF"/>
                </a:highlight>
              </a:rPr>
              <a:t>However, the benefits of youth participation and leadership – at levels beyond the most local – currently accrue to a limited group of relatively elite young people. Which goes back to the importance of intentional recruitment.</a:t>
            </a:r>
          </a:p>
        </p:txBody>
      </p:sp>
      <p:sp>
        <p:nvSpPr>
          <p:cNvPr id="4" name="Slide Number Placeholder 3"/>
          <p:cNvSpPr>
            <a:spLocks noGrp="1"/>
          </p:cNvSpPr>
          <p:nvPr>
            <p:ph type="sldNum" sz="quarter" idx="10"/>
          </p:nvPr>
        </p:nvSpPr>
        <p:spPr/>
        <p:txBody>
          <a:bodyPr/>
          <a:lstStyle/>
          <a:p>
            <a:fld id="{534DEB99-DC25-0641-8764-FDFA47496DCB}" type="slidenum">
              <a:rPr lang="en-US" smtClean="0"/>
              <a:t>25</a:t>
            </a:fld>
            <a:endParaRPr lang="en-US"/>
          </a:p>
        </p:txBody>
      </p:sp>
    </p:spTree>
    <p:extLst>
      <p:ext uri="{BB962C8B-B14F-4D97-AF65-F5344CB8AC3E}">
        <p14:creationId xmlns:p14="http://schemas.microsoft.com/office/powerpoint/2010/main" val="1459084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rgbClr val="000000"/>
              </a:buClr>
              <a:buSzPts val="1100"/>
              <a:buChar char="●"/>
            </a:pPr>
            <a:r>
              <a:rPr lang="en-US" dirty="0">
                <a:highlight>
                  <a:srgbClr val="FFFFFF"/>
                </a:highlight>
              </a:rPr>
              <a:t>We were able to isolate at least two distinct categories of impact in the SRHR ecosystem.</a:t>
            </a:r>
          </a:p>
          <a:p>
            <a:pPr marL="914400" lvl="1" indent="-298450" algn="l" rtl="0">
              <a:lnSpc>
                <a:spcPct val="115000"/>
              </a:lnSpc>
              <a:spcBef>
                <a:spcPts val="0"/>
              </a:spcBef>
              <a:spcAft>
                <a:spcPts val="0"/>
              </a:spcAft>
              <a:buClr>
                <a:srgbClr val="000000"/>
              </a:buClr>
              <a:buSzPts val="1100"/>
              <a:buChar char="○"/>
            </a:pPr>
            <a:r>
              <a:rPr lang="en-US" b="1" dirty="0">
                <a:highlight>
                  <a:srgbClr val="FFFFFF"/>
                </a:highlight>
              </a:rPr>
              <a:t>Youth participation strengthens organizations</a:t>
            </a:r>
            <a:r>
              <a:rPr lang="en-US" dirty="0">
                <a:highlight>
                  <a:srgbClr val="FFFFFF"/>
                </a:highlight>
              </a:rPr>
              <a:t>. Involving young people in youth SRHR efforts helps organizations become more connected, responsive, and innovative in their efforts. This, in turn, helps clarify organizational missions and improve organizational programming.</a:t>
            </a:r>
          </a:p>
          <a:p>
            <a:pPr marL="914400" lvl="1" indent="-298450" algn="l" rtl="0">
              <a:lnSpc>
                <a:spcPct val="115000"/>
              </a:lnSpc>
              <a:spcBef>
                <a:spcPts val="0"/>
              </a:spcBef>
              <a:spcAft>
                <a:spcPts val="0"/>
              </a:spcAft>
              <a:buClr>
                <a:srgbClr val="000000"/>
              </a:buClr>
              <a:buSzPts val="1100"/>
              <a:buChar char="○"/>
            </a:pPr>
            <a:r>
              <a:rPr lang="en-US" b="1" dirty="0">
                <a:highlight>
                  <a:srgbClr val="FFFFFF"/>
                </a:highlight>
              </a:rPr>
              <a:t>Youth participation contributes to outcome-level AYSRHR impacts</a:t>
            </a:r>
            <a:r>
              <a:rPr lang="en-US" dirty="0">
                <a:highlight>
                  <a:srgbClr val="FFFFFF"/>
                </a:highlight>
              </a:rPr>
              <a:t>. The outcome-level impacts that youth participation has on the ecosystem of youth SRHR efforts are among the most difficult to disentangle. </a:t>
            </a:r>
          </a:p>
          <a:p>
            <a:pPr marL="1371600" lvl="2" indent="-298450" algn="l" rtl="0">
              <a:lnSpc>
                <a:spcPct val="115000"/>
              </a:lnSpc>
              <a:spcBef>
                <a:spcPts val="0"/>
              </a:spcBef>
              <a:spcAft>
                <a:spcPts val="0"/>
              </a:spcAft>
              <a:buClr>
                <a:srgbClr val="000000"/>
              </a:buClr>
              <a:buSzPts val="1100"/>
              <a:buChar char="■"/>
            </a:pPr>
            <a:r>
              <a:rPr lang="en-US" dirty="0">
                <a:highlight>
                  <a:srgbClr val="FFFFFF"/>
                </a:highlight>
              </a:rPr>
              <a:t>A significant part of the impact that youth participation has on the youth SRHR ecosystem is in the form of new youth-led projects, campaigns, and organizations. Our interviewees spoke repeatedly about the impacts that these kinds of youth-led efforts have on the field of youth SRHR – including, but not limited to, areas of programming, service delivery, advocacy, and research.</a:t>
            </a:r>
          </a:p>
          <a:p>
            <a:pPr marL="0" lvl="0" indent="0" algn="l" rtl="0">
              <a:lnSpc>
                <a:spcPct val="115000"/>
              </a:lnSpc>
              <a:spcBef>
                <a:spcPts val="0"/>
              </a:spcBef>
              <a:spcAft>
                <a:spcPts val="0"/>
              </a:spcAft>
              <a:buNone/>
            </a:pPr>
            <a:endParaRPr lang="en-US" b="1" dirty="0">
              <a:highlight>
                <a:srgbClr val="FFFFFF"/>
              </a:highlight>
            </a:endParaRPr>
          </a:p>
          <a:p>
            <a:pPr marL="457200" lvl="0" indent="-298450" algn="l" rtl="0">
              <a:lnSpc>
                <a:spcPct val="115000"/>
              </a:lnSpc>
              <a:spcBef>
                <a:spcPts val="0"/>
              </a:spcBef>
              <a:spcAft>
                <a:spcPts val="0"/>
              </a:spcAft>
              <a:buClr>
                <a:schemeClr val="dk1"/>
              </a:buClr>
              <a:buSzPts val="1100"/>
              <a:buChar char="●"/>
            </a:pPr>
            <a:r>
              <a:rPr lang="en-US" b="1" dirty="0">
                <a:highlight>
                  <a:srgbClr val="FFFFFF"/>
                </a:highlight>
              </a:rPr>
              <a:t>Youth participation in SRHR is also good for adults</a:t>
            </a:r>
            <a:r>
              <a:rPr lang="en-US" dirty="0">
                <a:highlight>
                  <a:srgbClr val="FFFFFF"/>
                </a:highlight>
              </a:rPr>
              <a:t>. When adults interact closely with young people, they come into direct contact with the energy, passion, and creativity of youth. They experience first-hand the unique contributions that young people make, and the unique knowledge and skills that they possess. All of this helps adults to see youth leaders as legitimate partners in SRHR efforts. As a result, adults begin to make more space for young people’s participation and leadership.</a:t>
            </a:r>
          </a:p>
          <a:p>
            <a:pPr marL="457200" lvl="0" indent="-298450" algn="l" rtl="0">
              <a:lnSpc>
                <a:spcPct val="115000"/>
              </a:lnSpc>
              <a:spcBef>
                <a:spcPts val="0"/>
              </a:spcBef>
              <a:spcAft>
                <a:spcPts val="0"/>
              </a:spcAft>
              <a:buClr>
                <a:srgbClr val="000000"/>
              </a:buClr>
              <a:buSzPts val="1100"/>
              <a:buChar char="●"/>
            </a:pPr>
            <a:endParaRPr lang="en-US" dirty="0">
              <a:highlight>
                <a:srgbClr val="FFFFFF"/>
              </a:highlight>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26</a:t>
            </a:fld>
            <a:endParaRPr lang="en-US"/>
          </a:p>
        </p:txBody>
      </p:sp>
    </p:spTree>
    <p:extLst>
      <p:ext uri="{BB962C8B-B14F-4D97-AF65-F5344CB8AC3E}">
        <p14:creationId xmlns:p14="http://schemas.microsoft.com/office/powerpoint/2010/main" val="556720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highlight>
                  <a:srgbClr val="FFFFFF"/>
                </a:highlight>
              </a:rPr>
              <a:t>If the outcome-level impacts that youth engagement has on the AYSRHR ecosystem are difficult to quantify, more difficult still are the impacts that youth participation and leadership have on civil society. </a:t>
            </a:r>
          </a:p>
          <a:p>
            <a:pPr marL="457200" lvl="0" indent="-298450" algn="l" rtl="0">
              <a:spcBef>
                <a:spcPts val="0"/>
              </a:spcBef>
              <a:spcAft>
                <a:spcPts val="0"/>
              </a:spcAft>
              <a:buSzPts val="1100"/>
              <a:buChar char="●"/>
            </a:pPr>
            <a:r>
              <a:rPr lang="en-US" dirty="0">
                <a:highlight>
                  <a:srgbClr val="FFFFFF"/>
                </a:highlight>
              </a:rPr>
              <a:t>However, our findings suggest that not only are these impacts occurring, but they are occurring in powerful and meaningful ways.</a:t>
            </a:r>
          </a:p>
          <a:p>
            <a:pPr marL="457200" lvl="0" indent="-298450" algn="l" rtl="0">
              <a:spcBef>
                <a:spcPts val="0"/>
              </a:spcBef>
              <a:spcAft>
                <a:spcPts val="0"/>
              </a:spcAft>
              <a:buSzPts val="1100"/>
              <a:buChar char="●"/>
            </a:pPr>
            <a:r>
              <a:rPr lang="en-US" dirty="0">
                <a:highlight>
                  <a:srgbClr val="FFFFFF"/>
                </a:highlight>
              </a:rPr>
              <a:t>Sustained civic engagement around AYSRHR and related issues – by and with young people – helps shift both social norms and public policy. </a:t>
            </a:r>
          </a:p>
          <a:p>
            <a:pPr marL="914400" lvl="1" indent="-298450" algn="l" rtl="0">
              <a:spcBef>
                <a:spcPts val="0"/>
              </a:spcBef>
              <a:spcAft>
                <a:spcPts val="0"/>
              </a:spcAft>
              <a:buSzPts val="1100"/>
              <a:buChar char="○"/>
            </a:pPr>
            <a:r>
              <a:rPr lang="en-US" dirty="0">
                <a:highlight>
                  <a:srgbClr val="FFFFFF"/>
                </a:highlight>
              </a:rPr>
              <a:t>As young people become increasingly involved with SRHR efforts, they become more aware of their rights and more civically engaged. </a:t>
            </a:r>
          </a:p>
          <a:p>
            <a:pPr marL="914400" lvl="1" indent="-298450" algn="l" rtl="0">
              <a:spcBef>
                <a:spcPts val="0"/>
              </a:spcBef>
              <a:spcAft>
                <a:spcPts val="0"/>
              </a:spcAft>
              <a:buSzPts val="1100"/>
              <a:buChar char="○"/>
            </a:pPr>
            <a:r>
              <a:rPr lang="en-US" dirty="0">
                <a:highlight>
                  <a:srgbClr val="FFFFFF"/>
                </a:highlight>
              </a:rPr>
              <a:t>They take their first steps along a path that leads them to become lifelong advocates on SRHR issues.</a:t>
            </a:r>
          </a:p>
          <a:p>
            <a:pPr marL="914400" lvl="1" indent="-298450" algn="l" rtl="0">
              <a:spcBef>
                <a:spcPts val="0"/>
              </a:spcBef>
              <a:spcAft>
                <a:spcPts val="0"/>
              </a:spcAft>
              <a:buSzPts val="1100"/>
              <a:buChar char="○"/>
            </a:pPr>
            <a:r>
              <a:rPr lang="en-US" dirty="0">
                <a:highlight>
                  <a:srgbClr val="FFFFFF"/>
                </a:highlight>
              </a:rPr>
              <a:t>They become champions for change, a role they often continue and grow throughout adulthood. </a:t>
            </a:r>
          </a:p>
          <a:p>
            <a:pPr marL="457200" lvl="0" indent="-298450" algn="l" rtl="0">
              <a:spcBef>
                <a:spcPts val="0"/>
              </a:spcBef>
              <a:spcAft>
                <a:spcPts val="0"/>
              </a:spcAft>
              <a:buSzPts val="1100"/>
              <a:buChar char="●"/>
            </a:pPr>
            <a:r>
              <a:rPr lang="en-US" b="1" dirty="0">
                <a:highlight>
                  <a:srgbClr val="FFFFFF"/>
                </a:highlight>
              </a:rPr>
              <a:t>Today’s youth SRHR participants are tomorrow’s civil society leaders.</a:t>
            </a:r>
          </a:p>
          <a:p>
            <a:pPr marL="0" lvl="0" indent="0" algn="l" rtl="0">
              <a:spcBef>
                <a:spcPts val="0"/>
              </a:spcBef>
              <a:spcAft>
                <a:spcPts val="0"/>
              </a:spcAft>
              <a:buNone/>
            </a:pPr>
            <a:endParaRPr lang="en-US" dirty="0">
              <a:highlight>
                <a:srgbClr val="FFFFFF"/>
              </a:highlight>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27</a:t>
            </a:fld>
            <a:endParaRPr lang="en-US"/>
          </a:p>
        </p:txBody>
      </p:sp>
    </p:spTree>
    <p:extLst>
      <p:ext uri="{BB962C8B-B14F-4D97-AF65-F5344CB8AC3E}">
        <p14:creationId xmlns:p14="http://schemas.microsoft.com/office/powerpoint/2010/main" val="195203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6e206b2b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6e206b2b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It’s time to mainstream meaningful youth participation and leadership development.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Young people can and should play a part in all aspects of SRHR efforts that impact them, not only because it benefits them, but also because it improves the quality and responsiveness of health programs.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We call on stakeholders in the </a:t>
            </a:r>
            <a:r>
              <a:rPr lang="en-US" b="1" dirty="0">
                <a:solidFill>
                  <a:schemeClr val="dk1"/>
                </a:solidFill>
              </a:rPr>
              <a:t>AY</a:t>
            </a:r>
            <a:r>
              <a:rPr lang="en" b="1" dirty="0">
                <a:solidFill>
                  <a:schemeClr val="dk1"/>
                </a:solidFill>
              </a:rPr>
              <a:t>SRHR space to:</a:t>
            </a:r>
            <a:endParaRPr b="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1.</a:t>
            </a:r>
            <a:r>
              <a:rPr lang="en" sz="700" dirty="0">
                <a:solidFill>
                  <a:schemeClr val="dk1"/>
                </a:solidFill>
                <a:latin typeface="Times New Roman"/>
                <a:ea typeface="Times New Roman"/>
                <a:cs typeface="Times New Roman"/>
                <a:sym typeface="Times New Roman"/>
              </a:rPr>
              <a:t>     </a:t>
            </a:r>
            <a:r>
              <a:rPr lang="en" b="1" dirty="0">
                <a:solidFill>
                  <a:schemeClr val="dk1"/>
                </a:solidFill>
              </a:rPr>
              <a:t>Work with youth as partners</a:t>
            </a:r>
            <a:r>
              <a:rPr lang="en" dirty="0">
                <a:solidFill>
                  <a:schemeClr val="dk1"/>
                </a:solidFill>
              </a:rPr>
              <a:t>. Leverage their ideas and experiences, and work alongside them to achieve their goals for SRHR and beyond.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a:t>
            </a:r>
            <a:r>
              <a:rPr lang="en" sz="700" dirty="0">
                <a:solidFill>
                  <a:schemeClr val="dk1"/>
                </a:solidFill>
                <a:latin typeface="Times New Roman"/>
                <a:ea typeface="Times New Roman"/>
                <a:cs typeface="Times New Roman"/>
                <a:sym typeface="Times New Roman"/>
              </a:rPr>
              <a:t>     </a:t>
            </a:r>
            <a:r>
              <a:rPr lang="en" b="1" dirty="0">
                <a:solidFill>
                  <a:schemeClr val="dk1"/>
                </a:solidFill>
              </a:rPr>
              <a:t>Collaborate with others advancing youth participation and leadership in SRHR</a:t>
            </a:r>
            <a:r>
              <a:rPr lang="en" dirty="0">
                <a:solidFill>
                  <a:schemeClr val="dk1"/>
                </a:solidFill>
              </a:rPr>
              <a:t>. Coordinate to reduce field-wide fragmentation and share learnings.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3.</a:t>
            </a:r>
            <a:r>
              <a:rPr lang="en" sz="700" dirty="0">
                <a:solidFill>
                  <a:schemeClr val="dk1"/>
                </a:solidFill>
                <a:latin typeface="Times New Roman"/>
                <a:ea typeface="Times New Roman"/>
                <a:cs typeface="Times New Roman"/>
                <a:sym typeface="Times New Roman"/>
              </a:rPr>
              <a:t>     </a:t>
            </a:r>
            <a:r>
              <a:rPr lang="en" b="1" dirty="0">
                <a:solidFill>
                  <a:schemeClr val="dk1"/>
                </a:solidFill>
              </a:rPr>
              <a:t>Establish a shared vision</a:t>
            </a:r>
            <a:r>
              <a:rPr lang="en" dirty="0">
                <a:solidFill>
                  <a:schemeClr val="dk1"/>
                </a:solidFill>
              </a:rPr>
              <a:t>. Work with young people to create a shared agenda for the field. Build in measurable milestones and accountability mechanisms, and fully resource implementation.</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More and better investment in youth participation and leadership is essential for SRHR programs—and the young people in them—to realize their full potential. </a:t>
            </a:r>
            <a:endParaRPr dirty="0">
              <a:solidFill>
                <a:schemeClr val="dk1"/>
              </a:solidFill>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710080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What can you do NOW</a:t>
            </a:r>
            <a:r>
              <a:rPr lang="en-US" baseline="0" dirty="0"/>
              <a:t> to work toward “a new normal”:</a:t>
            </a:r>
            <a:endParaRPr lang="en-US" dirty="0"/>
          </a:p>
        </p:txBody>
      </p:sp>
    </p:spTree>
    <p:extLst>
      <p:ext uri="{BB962C8B-B14F-4D97-AF65-F5344CB8AC3E}">
        <p14:creationId xmlns:p14="http://schemas.microsoft.com/office/powerpoint/2010/main" val="87810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6e206b2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6e206b2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4000"/>
              </a:lnSpc>
              <a:spcBef>
                <a:spcPts val="0"/>
              </a:spcBef>
              <a:spcAft>
                <a:spcPts val="0"/>
              </a:spcAft>
              <a:buClr>
                <a:schemeClr val="dk1"/>
              </a:buClr>
              <a:buSzPts val="1100"/>
              <a:buChar char="●"/>
            </a:pPr>
            <a:r>
              <a:rPr lang="en-US" dirty="0">
                <a:solidFill>
                  <a:schemeClr val="dk1"/>
                </a:solidFill>
              </a:rPr>
              <a:t>Nearly 100 people from over 20 countries shared their experiences, insights, and recommendations to inform continued action in youth investment, engagement, and leadership development for adolescent and youth sexual and reproductive health and rights efforts.</a:t>
            </a:r>
          </a:p>
          <a:p>
            <a:pPr marL="457200" lvl="0" indent="-298450" algn="l" rtl="0">
              <a:lnSpc>
                <a:spcPct val="114000"/>
              </a:lnSpc>
              <a:spcBef>
                <a:spcPts val="0"/>
              </a:spcBef>
              <a:spcAft>
                <a:spcPts val="0"/>
              </a:spcAft>
              <a:buSzPts val="1100"/>
              <a:buChar char="●"/>
            </a:pPr>
            <a:r>
              <a:rPr lang="en-US" dirty="0">
                <a:solidFill>
                  <a:schemeClr val="dk1"/>
                </a:solidFill>
              </a:rPr>
              <a:t>This report synthesizes global evidence from the field on how to foster authentic youth engagement, the impacts that result, and recommendations that can strengthen and scale this stream of programming investment. </a:t>
            </a:r>
          </a:p>
          <a:p>
            <a:pPr marL="457200" lvl="0" indent="-298450" algn="l" rtl="0">
              <a:lnSpc>
                <a:spcPct val="114000"/>
              </a:lnSpc>
              <a:spcBef>
                <a:spcPts val="0"/>
              </a:spcBef>
              <a:spcAft>
                <a:spcPts val="0"/>
              </a:spcAft>
              <a:buSzPts val="1100"/>
              <a:buChar char="●"/>
            </a:pPr>
            <a:r>
              <a:rPr lang="en-US" dirty="0">
                <a:solidFill>
                  <a:srgbClr val="211F1B"/>
                </a:solidFill>
                <a:highlight>
                  <a:srgbClr val="FFFFFF"/>
                </a:highlight>
              </a:rPr>
              <a:t>The report </a:t>
            </a:r>
            <a:r>
              <a:rPr lang="en-US" dirty="0">
                <a:solidFill>
                  <a:schemeClr val="dk1"/>
                </a:solidFill>
              </a:rPr>
              <a:t>is a product of the Youth Investment, Engagement, and Leadership Development (YIELD) Project, which is guided by a Steering Committee comprised of the Bill &amp; Melinda Gates Foundation, David and Lucile Packard Foundation, The Summit Foundation, and the William and Flora Hewlett Foundation.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a7ac38e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a7ac38e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Take a pledge </a:t>
            </a:r>
          </a:p>
          <a:p>
            <a:pPr marL="457200" lvl="0" indent="-298450" algn="l" rtl="0">
              <a:spcBef>
                <a:spcPts val="0"/>
              </a:spcBef>
              <a:spcAft>
                <a:spcPts val="0"/>
              </a:spcAft>
              <a:buSzPts val="1100"/>
              <a:buChar char="●"/>
            </a:pPr>
            <a:endParaRPr lang="en-US" dirty="0"/>
          </a:p>
          <a:p>
            <a:pPr marL="457200" lvl="0" indent="-298450" algn="l" rtl="0">
              <a:spcBef>
                <a:spcPts val="0"/>
              </a:spcBef>
              <a:spcAft>
                <a:spcPts val="0"/>
              </a:spcAft>
              <a:buSzPts val="1100"/>
              <a:buChar char="●"/>
            </a:pPr>
            <a:r>
              <a:rPr lang="en-US" dirty="0"/>
              <a:t>We invite you to take a simple pledge: Have 1 conversation at your organization within 30 days about how you can take youth participation and leadership to the next level. Wherever your organization is in engaging youth, how can you do a little bit more? We have developed</a:t>
            </a:r>
            <a:r>
              <a:rPr lang="en-US" baseline="0" dirty="0"/>
              <a:t> a discussion guide to help orient and support your conversations. The discussion can be downloaded at </a:t>
            </a:r>
            <a:r>
              <a:rPr lang="en-US" baseline="0" dirty="0" err="1"/>
              <a:t>yieldproject.org</a:t>
            </a:r>
            <a:r>
              <a:rPr lang="en-US" baseline="0" dirty="0"/>
              <a:t>. </a:t>
            </a:r>
          </a:p>
          <a:p>
            <a:pPr marL="457200" lvl="0" indent="-298450" algn="l" rtl="0">
              <a:spcBef>
                <a:spcPts val="0"/>
              </a:spcBef>
              <a:spcAft>
                <a:spcPts val="0"/>
              </a:spcAft>
              <a:buSzPts val="1100"/>
              <a:buChar char="●"/>
            </a:pPr>
            <a:endParaRPr lang="en-US" dirty="0"/>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68090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a7ac38e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a7ac38e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dirty="0"/>
              <a:t>Join the Learning exchange</a:t>
            </a:r>
          </a:p>
          <a:p>
            <a:pPr marL="457200" lvl="0" indent="-298450" algn="l" rtl="0">
              <a:spcBef>
                <a:spcPts val="0"/>
              </a:spcBef>
              <a:spcAft>
                <a:spcPts val="0"/>
              </a:spcAft>
              <a:buClr>
                <a:schemeClr val="dk1"/>
              </a:buClr>
              <a:buSzPts val="1100"/>
              <a:buChar char="●"/>
            </a:pPr>
            <a:endParaRPr lang="en-US" dirty="0"/>
          </a:p>
          <a:p>
            <a:pPr marL="457200" lvl="0" indent="-298450" algn="l" rtl="0">
              <a:spcBef>
                <a:spcPts val="0"/>
              </a:spcBef>
              <a:spcAft>
                <a:spcPts val="0"/>
              </a:spcAft>
              <a:buSzPts val="1100"/>
              <a:buChar char="●"/>
            </a:pPr>
            <a:r>
              <a:rPr lang="en-US" dirty="0"/>
              <a:t>Take the pledge by joining the public Facebook Group: YIELD Project Youth SRHR Learning Exchange.</a:t>
            </a:r>
          </a:p>
          <a:p>
            <a:pPr marL="914400" lvl="1" indent="-298450" algn="l" rtl="0">
              <a:spcBef>
                <a:spcPts val="0"/>
              </a:spcBef>
              <a:spcAft>
                <a:spcPts val="0"/>
              </a:spcAft>
              <a:buSzPts val="1100"/>
              <a:buChar char="○"/>
            </a:pPr>
            <a:r>
              <a:rPr lang="en-US" dirty="0"/>
              <a:t>This group is one step toward creating a cross-stakeholder community of practice to share learning. Such a space is something we heard people wanted.</a:t>
            </a:r>
          </a:p>
          <a:p>
            <a:pPr marL="914400" lvl="1" indent="-298450" algn="l" rtl="0">
              <a:spcBef>
                <a:spcPts val="0"/>
              </a:spcBef>
              <a:spcAft>
                <a:spcPts val="0"/>
              </a:spcAft>
              <a:buSzPts val="1100"/>
              <a:buChar char="○"/>
            </a:pPr>
            <a:r>
              <a:rPr lang="en-US" dirty="0"/>
              <a:t>We invite you to also use the Facebook Group to share how your organizational discussion went, and any learning you may have so far around the five domains of the youth participation process: find, equip, enable, connect, and track. What’s working? What’s not? What tools or practices can you share?</a:t>
            </a:r>
          </a:p>
          <a:p>
            <a:pPr marL="457200" lvl="0" indent="-298450" algn="l" rtl="0">
              <a:spcBef>
                <a:spcPts val="0"/>
              </a:spcBef>
              <a:spcAft>
                <a:spcPts val="0"/>
              </a:spcAft>
              <a:buClr>
                <a:schemeClr val="dk1"/>
              </a:buClr>
              <a:buSzPts val="1100"/>
              <a:buChar char="●"/>
            </a:pPr>
            <a:endParaRPr dirty="0"/>
          </a:p>
        </p:txBody>
      </p:sp>
    </p:spTree>
    <p:extLst>
      <p:ext uri="{BB962C8B-B14F-4D97-AF65-F5344CB8AC3E}">
        <p14:creationId xmlns:p14="http://schemas.microsoft.com/office/powerpoint/2010/main" val="122076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6e206b2b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6e206b2b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In summary, we invite you to take a simple pledge: Have 1 conversation at your organization within 30 days about how you can take youth participation and leadership to the next level. Wherever your organization is in engaging youth, how can you do a little bit more?</a:t>
            </a:r>
          </a:p>
          <a:p>
            <a:pPr marL="457200" lvl="0" indent="-298450" algn="l" rtl="0">
              <a:spcBef>
                <a:spcPts val="0"/>
              </a:spcBef>
              <a:spcAft>
                <a:spcPts val="0"/>
              </a:spcAft>
              <a:buSzPts val="1100"/>
              <a:buChar char="●"/>
            </a:pPr>
            <a:r>
              <a:rPr lang="en-US" dirty="0"/>
              <a:t>Take the pledge by joining the public Facebook Group: YIELD Project Youth SRHR Learning Exchange.</a:t>
            </a:r>
          </a:p>
          <a:p>
            <a:pPr marL="914400" lvl="1" indent="-298450" algn="l" rtl="0">
              <a:spcBef>
                <a:spcPts val="0"/>
              </a:spcBef>
              <a:spcAft>
                <a:spcPts val="0"/>
              </a:spcAft>
              <a:buSzPts val="1100"/>
              <a:buChar char="○"/>
            </a:pPr>
            <a:r>
              <a:rPr lang="en-US" dirty="0"/>
              <a:t>This group is one step toward creating a cross-stakeholder community of practice to share learnings. Such a space is something we heard people were hungry for.</a:t>
            </a:r>
          </a:p>
          <a:p>
            <a:pPr marL="914400" lvl="1" indent="-298450" algn="l" rtl="0">
              <a:spcBef>
                <a:spcPts val="0"/>
              </a:spcBef>
              <a:spcAft>
                <a:spcPts val="0"/>
              </a:spcAft>
              <a:buSzPts val="1100"/>
              <a:buChar char="○"/>
            </a:pPr>
            <a:r>
              <a:rPr lang="en-US" dirty="0"/>
              <a:t>We invite you to also use the Facebook Group to share how your organizational discussion went, and any learnings you may have so far around the five steps of the youth participation process: find, equip, enable, connect, and track. What’s working? What’s not? What tools or practices can you share?</a:t>
            </a:r>
          </a:p>
          <a:p>
            <a:pPr marL="457200" lvl="0" indent="-298450" algn="l" rtl="0">
              <a:spcBef>
                <a:spcPts val="0"/>
              </a:spcBef>
              <a:spcAft>
                <a:spcPts val="0"/>
              </a:spcAft>
              <a:buSzPts val="1100"/>
              <a:buChar char="●"/>
            </a:pPr>
            <a:r>
              <a:rPr lang="en-US" dirty="0"/>
              <a:t>Download a discussion guide and the storytelling dice for your organization’s youth engagement conversation at </a:t>
            </a:r>
            <a:r>
              <a:rPr lang="en-US" dirty="0" err="1"/>
              <a:t>yieldproject.org</a:t>
            </a:r>
            <a:r>
              <a:rPr lang="en-US" dirty="0"/>
              <a:t>. Other resources at that site include the full report, executive summary, a social media toolkit.</a:t>
            </a:r>
          </a:p>
          <a:p>
            <a:pPr marL="457200" lvl="0" indent="-298450" algn="l" rtl="0">
              <a:spcBef>
                <a:spcPts val="0"/>
              </a:spcBef>
              <a:spcAft>
                <a:spcPts val="0"/>
              </a:spcAft>
              <a:buSzPts val="1100"/>
              <a:buChar char="●"/>
            </a:pPr>
            <a:r>
              <a:rPr lang="en-US" dirty="0"/>
              <a:t>You can also feel free to contact the YIELD project team at </a:t>
            </a:r>
            <a:r>
              <a:rPr lang="en-US" dirty="0" err="1"/>
              <a:t>info@yieldproject.org</a:t>
            </a:r>
            <a:endParaRPr lang="en-US" dirty="0"/>
          </a:p>
        </p:txBody>
      </p:sp>
    </p:spTree>
    <p:extLst>
      <p:ext uri="{BB962C8B-B14F-4D97-AF65-F5344CB8AC3E}">
        <p14:creationId xmlns:p14="http://schemas.microsoft.com/office/powerpoint/2010/main" val="4238182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6e206b2bc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6e206b2bc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opportunity field questions from participants.  </a:t>
            </a:r>
            <a:endParaRPr lang="en-US"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(If necessary, can seed with questions from the discussion guide:)</a:t>
            </a:r>
          </a:p>
          <a:p>
            <a:pPr marL="457200" lvl="0" indent="-298450" algn="l" rtl="0">
              <a:spcBef>
                <a:spcPts val="0"/>
              </a:spcBef>
              <a:spcAft>
                <a:spcPts val="0"/>
              </a:spcAft>
              <a:buClr>
                <a:schemeClr val="dk1"/>
              </a:buClr>
              <a:buSzPts val="1100"/>
              <a:buChar char="●"/>
            </a:pPr>
            <a:r>
              <a:rPr lang="en-US" dirty="0">
                <a:solidFill>
                  <a:schemeClr val="dk1"/>
                </a:solidFill>
              </a:rPr>
              <a:t>Find</a:t>
            </a:r>
          </a:p>
          <a:p>
            <a:pPr marL="914400" lvl="1" indent="-298450" algn="l" rtl="0">
              <a:spcBef>
                <a:spcPts val="0"/>
              </a:spcBef>
              <a:spcAft>
                <a:spcPts val="0"/>
              </a:spcAft>
              <a:buClr>
                <a:schemeClr val="dk1"/>
              </a:buClr>
              <a:buSzPts val="1100"/>
              <a:buChar char="○"/>
            </a:pPr>
            <a:r>
              <a:rPr lang="en-US" dirty="0">
                <a:solidFill>
                  <a:schemeClr val="dk1"/>
                </a:solidFill>
              </a:rPr>
              <a:t>What barriers do you currently experience in terms of recruiting and retaining a diversity of young people as participants and leaders in our programming?</a:t>
            </a:r>
          </a:p>
          <a:p>
            <a:pPr marL="914400" lvl="1" indent="-298450" algn="l" rtl="0">
              <a:spcBef>
                <a:spcPts val="0"/>
              </a:spcBef>
              <a:spcAft>
                <a:spcPts val="0"/>
              </a:spcAft>
              <a:buClr>
                <a:schemeClr val="dk1"/>
              </a:buClr>
              <a:buSzPts val="1100"/>
              <a:buChar char="○"/>
            </a:pPr>
            <a:r>
              <a:rPr lang="en-US" dirty="0">
                <a:solidFill>
                  <a:schemeClr val="dk1"/>
                </a:solidFill>
              </a:rPr>
              <a:t>How are you engaging parents, siblings, spouses, additional family members, and other gatekeepers to support youth participation and leadership in our programming and in their communities?</a:t>
            </a:r>
          </a:p>
          <a:p>
            <a:pPr marL="914400" lvl="1" indent="-298450" algn="l" rtl="0">
              <a:spcBef>
                <a:spcPts val="0"/>
              </a:spcBef>
              <a:spcAft>
                <a:spcPts val="0"/>
              </a:spcAft>
              <a:buClr>
                <a:schemeClr val="dk1"/>
              </a:buClr>
              <a:buSzPts val="1100"/>
              <a:buChar char="○"/>
            </a:pPr>
            <a:r>
              <a:rPr lang="en-US" dirty="0">
                <a:solidFill>
                  <a:schemeClr val="dk1"/>
                </a:solidFill>
              </a:rPr>
              <a:t>How are you working with actors/partners beyond the SRHR sector to activate a broad range of youth leaders to address SRHR issues?</a:t>
            </a:r>
          </a:p>
          <a:p>
            <a:pPr marL="457200" lvl="0" indent="-298450" algn="l" rtl="0">
              <a:spcBef>
                <a:spcPts val="0"/>
              </a:spcBef>
              <a:spcAft>
                <a:spcPts val="0"/>
              </a:spcAft>
              <a:buClr>
                <a:schemeClr val="dk1"/>
              </a:buClr>
              <a:buSzPts val="1100"/>
              <a:buChar char="●"/>
            </a:pPr>
            <a:r>
              <a:rPr lang="en-US" dirty="0">
                <a:solidFill>
                  <a:schemeClr val="dk1"/>
                </a:solidFill>
              </a:rPr>
              <a:t>Equip</a:t>
            </a:r>
          </a:p>
          <a:p>
            <a:pPr marL="914400" lvl="1" indent="-298450" algn="l" rtl="0">
              <a:spcBef>
                <a:spcPts val="0"/>
              </a:spcBef>
              <a:spcAft>
                <a:spcPts val="0"/>
              </a:spcAft>
              <a:buClr>
                <a:schemeClr val="dk1"/>
              </a:buClr>
              <a:buSzPts val="1100"/>
              <a:buChar char="○"/>
            </a:pPr>
            <a:r>
              <a:rPr lang="en-US" dirty="0">
                <a:solidFill>
                  <a:schemeClr val="dk1"/>
                </a:solidFill>
              </a:rPr>
              <a:t>How are young people engaged in the design, implementation, and evaluation of our training efforts? How do you keep training content fresh, flexible, and responsive to young people’s needs and interests?</a:t>
            </a:r>
          </a:p>
          <a:p>
            <a:pPr marL="914400" lvl="1" indent="-298450" algn="l" rtl="0">
              <a:spcBef>
                <a:spcPts val="0"/>
              </a:spcBef>
              <a:spcAft>
                <a:spcPts val="0"/>
              </a:spcAft>
              <a:buClr>
                <a:schemeClr val="dk1"/>
              </a:buClr>
              <a:buSzPts val="1100"/>
              <a:buChar char="○"/>
            </a:pPr>
            <a:r>
              <a:rPr lang="en-US" dirty="0">
                <a:solidFill>
                  <a:schemeClr val="dk1"/>
                </a:solidFill>
              </a:rPr>
              <a:t>How do your training efforts help build the personal, technical, and functional capabilities of young people over time?</a:t>
            </a:r>
          </a:p>
          <a:p>
            <a:pPr marL="914400" lvl="1" indent="-298450" algn="l" rtl="0">
              <a:spcBef>
                <a:spcPts val="0"/>
              </a:spcBef>
              <a:spcAft>
                <a:spcPts val="0"/>
              </a:spcAft>
              <a:buClr>
                <a:schemeClr val="dk1"/>
              </a:buClr>
              <a:buSzPts val="1100"/>
              <a:buChar char="○"/>
            </a:pPr>
            <a:r>
              <a:rPr lang="en-US" dirty="0">
                <a:solidFill>
                  <a:schemeClr val="dk1"/>
                </a:solidFill>
              </a:rPr>
              <a:t>How do you share and access training content and methodologies that have been proven to be effective?</a:t>
            </a:r>
          </a:p>
          <a:p>
            <a:pPr marL="457200" lvl="0" indent="-298450" algn="l" rtl="0">
              <a:spcBef>
                <a:spcPts val="0"/>
              </a:spcBef>
              <a:spcAft>
                <a:spcPts val="0"/>
              </a:spcAft>
              <a:buClr>
                <a:schemeClr val="dk1"/>
              </a:buClr>
              <a:buSzPts val="1100"/>
              <a:buChar char="●"/>
            </a:pPr>
            <a:r>
              <a:rPr lang="en-US" dirty="0">
                <a:solidFill>
                  <a:schemeClr val="dk1"/>
                </a:solidFill>
              </a:rPr>
              <a:t>Enable</a:t>
            </a:r>
          </a:p>
          <a:p>
            <a:pPr marL="914400" lvl="1" indent="-298450" algn="l" rtl="0">
              <a:spcBef>
                <a:spcPts val="0"/>
              </a:spcBef>
              <a:spcAft>
                <a:spcPts val="0"/>
              </a:spcAft>
              <a:buClr>
                <a:schemeClr val="dk1"/>
              </a:buClr>
              <a:buSzPts val="1100"/>
              <a:buChar char="○"/>
            </a:pPr>
            <a:r>
              <a:rPr lang="en-US" dirty="0">
                <a:solidFill>
                  <a:schemeClr val="dk1"/>
                </a:solidFill>
              </a:rPr>
              <a:t>How is youth participation and leadership reflected in you institutional vision and strategy?</a:t>
            </a:r>
          </a:p>
          <a:p>
            <a:pPr marL="914400" lvl="1" indent="-298450" algn="l" rtl="0">
              <a:spcBef>
                <a:spcPts val="0"/>
              </a:spcBef>
              <a:spcAft>
                <a:spcPts val="0"/>
              </a:spcAft>
              <a:buClr>
                <a:schemeClr val="dk1"/>
              </a:buClr>
              <a:buSzPts val="1100"/>
              <a:buChar char="○"/>
            </a:pPr>
            <a:r>
              <a:rPr lang="en-US" dirty="0">
                <a:solidFill>
                  <a:schemeClr val="dk1"/>
                </a:solidFill>
              </a:rPr>
              <a:t>What words describe your organizational culture around power sharing with young people? How are staff trained and supported to work in genuine youth-adult partnership?</a:t>
            </a:r>
          </a:p>
          <a:p>
            <a:pPr marL="914400" lvl="1" indent="-298450" algn="l" rtl="0">
              <a:spcBef>
                <a:spcPts val="0"/>
              </a:spcBef>
              <a:spcAft>
                <a:spcPts val="0"/>
              </a:spcAft>
              <a:buClr>
                <a:schemeClr val="dk1"/>
              </a:buClr>
              <a:buSzPts val="1100"/>
              <a:buChar char="○"/>
            </a:pPr>
            <a:r>
              <a:rPr lang="en-US" dirty="0">
                <a:solidFill>
                  <a:schemeClr val="dk1"/>
                </a:solidFill>
              </a:rPr>
              <a:t>How do you foster ongoing mentoring and support of young people in our organization and programming?</a:t>
            </a:r>
          </a:p>
          <a:p>
            <a:pPr marL="914400" lvl="1" indent="-298450" algn="l" rtl="0">
              <a:spcBef>
                <a:spcPts val="0"/>
              </a:spcBef>
              <a:spcAft>
                <a:spcPts val="0"/>
              </a:spcAft>
              <a:buClr>
                <a:schemeClr val="dk1"/>
              </a:buClr>
              <a:buSzPts val="1100"/>
              <a:buChar char="○"/>
            </a:pPr>
            <a:r>
              <a:rPr lang="en-US" dirty="0">
                <a:solidFill>
                  <a:schemeClr val="dk1"/>
                </a:solidFill>
              </a:rPr>
              <a:t>How do you acknowledge and compensate young people for their time and contributions to our work?</a:t>
            </a:r>
          </a:p>
          <a:p>
            <a:pPr marL="457200" lvl="0" indent="-298450" algn="l" rtl="0">
              <a:spcBef>
                <a:spcPts val="0"/>
              </a:spcBef>
              <a:spcAft>
                <a:spcPts val="0"/>
              </a:spcAft>
              <a:buClr>
                <a:schemeClr val="dk1"/>
              </a:buClr>
              <a:buSzPts val="1100"/>
              <a:buChar char="●"/>
            </a:pPr>
            <a:r>
              <a:rPr lang="en-US" dirty="0">
                <a:solidFill>
                  <a:schemeClr val="dk1"/>
                </a:solidFill>
              </a:rPr>
              <a:t>Connect</a:t>
            </a:r>
          </a:p>
          <a:p>
            <a:pPr marL="914400" lvl="1" indent="-298450" algn="l" rtl="0">
              <a:spcBef>
                <a:spcPts val="0"/>
              </a:spcBef>
              <a:spcAft>
                <a:spcPts val="0"/>
              </a:spcAft>
              <a:buClr>
                <a:schemeClr val="dk1"/>
              </a:buClr>
              <a:buSzPts val="1100"/>
              <a:buChar char="○"/>
            </a:pPr>
            <a:r>
              <a:rPr lang="en-US" dirty="0">
                <a:solidFill>
                  <a:schemeClr val="dk1"/>
                </a:solidFill>
              </a:rPr>
              <a:t>How do you help young people establish relationships with and stay connected to peer and professional networks during and after their programming experience or engagement with our organization?</a:t>
            </a:r>
          </a:p>
          <a:p>
            <a:pPr marL="914400" lvl="1" indent="-298450" algn="l" rtl="0">
              <a:spcBef>
                <a:spcPts val="0"/>
              </a:spcBef>
              <a:spcAft>
                <a:spcPts val="0"/>
              </a:spcAft>
              <a:buClr>
                <a:schemeClr val="dk1"/>
              </a:buClr>
              <a:buSzPts val="1100"/>
              <a:buChar char="○"/>
            </a:pPr>
            <a:r>
              <a:rPr lang="en-US" dirty="0">
                <a:solidFill>
                  <a:schemeClr val="dk1"/>
                </a:solidFill>
              </a:rPr>
              <a:t>How are you able to support interested young people to create pathways among SRHR training and leadership experiences?</a:t>
            </a:r>
          </a:p>
          <a:p>
            <a:pPr marL="914400" lvl="1" indent="-298450" algn="l" rtl="0">
              <a:spcBef>
                <a:spcPts val="0"/>
              </a:spcBef>
              <a:spcAft>
                <a:spcPts val="0"/>
              </a:spcAft>
              <a:buClr>
                <a:schemeClr val="dk1"/>
              </a:buClr>
              <a:buSzPts val="1100"/>
              <a:buChar char="○"/>
            </a:pPr>
            <a:r>
              <a:rPr lang="en-US" dirty="0">
                <a:solidFill>
                  <a:schemeClr val="dk1"/>
                </a:solidFill>
              </a:rPr>
              <a:t>What are/can you do to connect cohorts of young people to foster local, sub-national, national, and international solidarity and collective action?</a:t>
            </a:r>
          </a:p>
          <a:p>
            <a:pPr marL="457200" lvl="0" indent="-298450" algn="l" rtl="0">
              <a:spcBef>
                <a:spcPts val="0"/>
              </a:spcBef>
              <a:spcAft>
                <a:spcPts val="0"/>
              </a:spcAft>
              <a:buClr>
                <a:schemeClr val="dk1"/>
              </a:buClr>
              <a:buSzPts val="1100"/>
              <a:buChar char="●"/>
            </a:pPr>
            <a:r>
              <a:rPr lang="en-US" dirty="0">
                <a:solidFill>
                  <a:schemeClr val="dk1"/>
                </a:solidFill>
              </a:rPr>
              <a:t>Track</a:t>
            </a:r>
          </a:p>
          <a:p>
            <a:pPr marL="914400" lvl="1" indent="-298450" algn="l" rtl="0">
              <a:spcBef>
                <a:spcPts val="0"/>
              </a:spcBef>
              <a:spcAft>
                <a:spcPts val="0"/>
              </a:spcAft>
              <a:buClr>
                <a:schemeClr val="dk1"/>
              </a:buClr>
              <a:buSzPts val="1100"/>
              <a:buChar char="○"/>
            </a:pPr>
            <a:r>
              <a:rPr lang="en-US" dirty="0">
                <a:solidFill>
                  <a:schemeClr val="dk1"/>
                </a:solidFill>
              </a:rPr>
              <a:t>How do you see the benefits of participating in youth SRHR communities of practice that could allow stakeholders to agree upon and work toward common purposes and measure impact in a more coordinated manner? If such platforms do not currently exist, what would it take to build such an entity in our context?</a:t>
            </a:r>
          </a:p>
          <a:p>
            <a:pPr marL="914400" lvl="1" indent="-298450" algn="l" rtl="0">
              <a:spcBef>
                <a:spcPts val="0"/>
              </a:spcBef>
              <a:spcAft>
                <a:spcPts val="0"/>
              </a:spcAft>
              <a:buClr>
                <a:schemeClr val="dk1"/>
              </a:buClr>
              <a:buSzPts val="1100"/>
              <a:buChar char="○"/>
            </a:pPr>
            <a:r>
              <a:rPr lang="en-US" dirty="0">
                <a:solidFill>
                  <a:schemeClr val="dk1"/>
                </a:solidFill>
              </a:rPr>
              <a:t>How might you benefit from access to external evaluation and research support to build institutional capacity and generate more robust results? If such access does not exist, how could it be established?</a:t>
            </a:r>
          </a:p>
          <a:p>
            <a:pPr marL="914400" lvl="1" indent="-298450" algn="l" rtl="0">
              <a:spcBef>
                <a:spcPts val="0"/>
              </a:spcBef>
              <a:spcAft>
                <a:spcPts val="0"/>
              </a:spcAft>
              <a:buClr>
                <a:schemeClr val="dk1"/>
              </a:buClr>
              <a:buSzPts val="1100"/>
              <a:buChar char="○"/>
            </a:pPr>
            <a:r>
              <a:rPr lang="en-US" dirty="0">
                <a:solidFill>
                  <a:schemeClr val="dk1"/>
                </a:solidFill>
              </a:rPr>
              <a:t>How </a:t>
            </a:r>
            <a:r>
              <a:rPr lang="en-US">
                <a:solidFill>
                  <a:schemeClr val="dk1"/>
                </a:solidFill>
              </a:rPr>
              <a:t>are you </a:t>
            </a:r>
            <a:r>
              <a:rPr lang="en-US" dirty="0">
                <a:solidFill>
                  <a:schemeClr val="dk1"/>
                </a:solidFill>
              </a:rPr>
              <a:t>currently engaging young people in our monitoring and evaluation efforts?</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903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6e206b2b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6e206b2b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Why this report?</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endParaRPr lang="en-US" i="1" dirty="0">
              <a:solidFill>
                <a:schemeClr val="dk1"/>
              </a:solidFill>
            </a:endParaRP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i="1" dirty="0">
                <a:solidFill>
                  <a:schemeClr val="dk1"/>
                </a:solidFill>
              </a:rPr>
              <a:t>Young People Advancing Sexual and Reproductive Health: Toward a New Normal</a:t>
            </a:r>
            <a:r>
              <a:rPr lang="en-US" dirty="0">
                <a:solidFill>
                  <a:schemeClr val="dk1"/>
                </a:solidFill>
              </a:rPr>
              <a:t> is a research report documenting the multiple benefits of meaningful youth participation and leadership in sexual health and rights (SRHR) programs. </a:t>
            </a:r>
          </a:p>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Young people want and deserve the power to make decisions about their bodies, lives, and futures. About their sexual and reproductive health. About whether and when to have sex. About whether and when to have children.</a:t>
            </a:r>
            <a:endParaRPr dirty="0">
              <a:solidFill>
                <a:schemeClr val="dk1"/>
              </a:solidFill>
            </a:endParaRPr>
          </a:p>
          <a:p>
            <a:pPr marL="0" lvl="0" indent="0" algn="l" rtl="0">
              <a:spcBef>
                <a:spcPts val="0"/>
              </a:spcBef>
              <a:spcAft>
                <a:spcPts val="0"/>
              </a:spcAft>
              <a:buNone/>
            </a:pP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Right now, the largest generation of young people in history is entering their reproductive years. Young people need information about their health and rights, as well as tools and support to make the decisions best for themselves and their circumstances.</a:t>
            </a:r>
            <a:endParaRPr dirty="0">
              <a:solidFill>
                <a:schemeClr val="dk1"/>
              </a:solidFill>
            </a:endParaRPr>
          </a:p>
          <a:p>
            <a:pPr marL="0" lvl="0" indent="0" algn="l" rtl="0">
              <a:spcBef>
                <a:spcPts val="0"/>
              </a:spcBef>
              <a:spcAft>
                <a:spcPts val="0"/>
              </a:spcAft>
              <a:buNone/>
            </a:pP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Making this happen requires young people’s participation and leadership at every level of adolescent and youth sexual and reproductive health and rights (SRHR) programming—from ideation to implementation.</a:t>
            </a:r>
            <a:endParaRPr dirty="0">
              <a:solidFill>
                <a:schemeClr val="dk1"/>
              </a:solidFill>
            </a:endParaRPr>
          </a:p>
          <a:p>
            <a:pPr marL="0" lvl="0" indent="0" algn="l" rtl="0">
              <a:spcBef>
                <a:spcPts val="0"/>
              </a:spcBef>
              <a:spcAft>
                <a:spcPts val="0"/>
              </a:spcAft>
              <a:buNone/>
            </a:pPr>
            <a:r>
              <a:rPr lang="en" dirty="0">
                <a:solidFill>
                  <a:schemeClr val="dk1"/>
                </a:solidFill>
              </a:rPr>
              <a:t> </a:t>
            </a:r>
            <a:endParaRPr b="1"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Adolescent and youth SRHR must transform from a field </a:t>
            </a:r>
            <a:r>
              <a:rPr lang="en" b="1" i="1" dirty="0">
                <a:solidFill>
                  <a:schemeClr val="dk1"/>
                </a:solidFill>
              </a:rPr>
              <a:t>for</a:t>
            </a:r>
            <a:r>
              <a:rPr lang="en" b="1" dirty="0">
                <a:solidFill>
                  <a:schemeClr val="dk1"/>
                </a:solidFill>
              </a:rPr>
              <a:t> young people to one </a:t>
            </a:r>
            <a:r>
              <a:rPr lang="en" b="1" i="1" dirty="0">
                <a:solidFill>
                  <a:schemeClr val="dk1"/>
                </a:solidFill>
              </a:rPr>
              <a:t>with</a:t>
            </a:r>
            <a:r>
              <a:rPr lang="en" b="1" dirty="0">
                <a:solidFill>
                  <a:schemeClr val="dk1"/>
                </a:solidFill>
              </a:rPr>
              <a:t> young people.</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6e206b2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6e206b2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dirty="0">
                <a:solidFill>
                  <a:schemeClr val="dk1"/>
                </a:solidFill>
              </a:rPr>
              <a:t>Not only are young people the best experts in their own lives, they are capable and creative contributors to social change. </a:t>
            </a:r>
          </a:p>
          <a:p>
            <a:pPr marL="457200" lvl="0" indent="-298450" algn="l" rtl="0">
              <a:spcBef>
                <a:spcPts val="0"/>
              </a:spcBef>
              <a:spcAft>
                <a:spcPts val="0"/>
              </a:spcAft>
              <a:buClr>
                <a:schemeClr val="dk1"/>
              </a:buClr>
              <a:buSzPts val="1100"/>
              <a:buChar char="●"/>
            </a:pPr>
            <a:r>
              <a:rPr lang="en-US" dirty="0">
                <a:solidFill>
                  <a:schemeClr val="dk1"/>
                </a:solidFill>
              </a:rPr>
              <a:t>They bring unique and valuable perspectives, resources, and solutions to SRHR efforts. </a:t>
            </a:r>
          </a:p>
          <a:p>
            <a:pPr marL="457200" lvl="0" indent="-298450" algn="l" rtl="0">
              <a:spcBef>
                <a:spcPts val="0"/>
              </a:spcBef>
              <a:spcAft>
                <a:spcPts val="0"/>
              </a:spcAft>
              <a:buClr>
                <a:schemeClr val="dk1"/>
              </a:buClr>
              <a:buSzPts val="1100"/>
              <a:buChar char="●"/>
            </a:pPr>
            <a:r>
              <a:rPr lang="en-US" dirty="0">
                <a:solidFill>
                  <a:schemeClr val="dk1"/>
                </a:solidFill>
              </a:rPr>
              <a:t>Leveraging this vast potential through a shift to full youth participation is key to accelerating progress toward the outcomes we all want—including the Sustainable Development Goals.</a:t>
            </a:r>
          </a:p>
          <a:p>
            <a:pPr marL="457200" lvl="0" indent="-298450" algn="l" rtl="0">
              <a:spcBef>
                <a:spcPts val="0"/>
              </a:spcBef>
              <a:spcAft>
                <a:spcPts val="0"/>
              </a:spcAft>
              <a:buClr>
                <a:schemeClr val="dk1"/>
              </a:buClr>
              <a:buSzPts val="1100"/>
              <a:buChar char="●"/>
            </a:pPr>
            <a:r>
              <a:rPr lang="en-US" dirty="0">
                <a:solidFill>
                  <a:schemeClr val="dk1"/>
                </a:solidFill>
              </a:rPr>
              <a:t>Our findings show that when young people are authentic partners in developing and delivering SRHR solutions, and when adults work </a:t>
            </a:r>
            <a:r>
              <a:rPr lang="en-US" i="1" dirty="0">
                <a:solidFill>
                  <a:schemeClr val="dk1"/>
                </a:solidFill>
              </a:rPr>
              <a:t>alongside</a:t>
            </a:r>
            <a:r>
              <a:rPr lang="en-US" dirty="0">
                <a:solidFill>
                  <a:schemeClr val="dk1"/>
                </a:solidFill>
              </a:rPr>
              <a:t> youth, programs are more efficient and effective, and young people embark on leadership path that can last a lifetime.</a:t>
            </a:r>
            <a:endParaRPr lang="en-US" dirty="0"/>
          </a:p>
        </p:txBody>
      </p:sp>
    </p:spTree>
    <p:extLst>
      <p:ext uri="{BB962C8B-B14F-4D97-AF65-F5344CB8AC3E}">
        <p14:creationId xmlns:p14="http://schemas.microsoft.com/office/powerpoint/2010/main" val="131405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6e206b2b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6e206b2b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SRHR initiatives by and with young people are diverse, exciting, and relatively new—but also fragmented and poorly documented.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current field lacks the shared vision and coordination needed to move toward a systematic way of working </a:t>
            </a:r>
            <a:r>
              <a:rPr lang="en" i="1" dirty="0">
                <a:solidFill>
                  <a:schemeClr val="dk1"/>
                </a:solidFill>
              </a:rPr>
              <a:t>with</a:t>
            </a:r>
            <a:r>
              <a:rPr lang="en" dirty="0">
                <a:solidFill>
                  <a:schemeClr val="dk1"/>
                </a:solidFill>
              </a:rPr>
              <a:t> young people as partners and leaders.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And we can no longer deny that the voices and contributions of young people are essential to the success of SRHR initiatives.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This report synthesizes global evidence from the field on: how to actualize youth participation, what it achieves, and what is needed to do it better.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Whether you are a youth advocate, practitioner, researcher, or funder, and no matter where your organization is in its level of youth engagement, these findings and recommendations offer concrete steps to take youth participation and leadership to the next level.  </a:t>
            </a:r>
            <a:endParaRPr dirty="0">
              <a:solidFill>
                <a:schemeClr val="dk1"/>
              </a:solidFill>
            </a:endParaRPr>
          </a:p>
        </p:txBody>
      </p:sp>
    </p:spTree>
    <p:extLst>
      <p:ext uri="{BB962C8B-B14F-4D97-AF65-F5344CB8AC3E}">
        <p14:creationId xmlns:p14="http://schemas.microsoft.com/office/powerpoint/2010/main" val="367285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Paula Bronstein/ The Verbatim Agency/Getty Images</a:t>
            </a:r>
            <a:endParaRPr lang="en-US" i="0" dirty="0"/>
          </a:p>
        </p:txBody>
      </p:sp>
      <p:sp>
        <p:nvSpPr>
          <p:cNvPr id="4" name="Slide Number Placeholder 3"/>
          <p:cNvSpPr>
            <a:spLocks noGrp="1"/>
          </p:cNvSpPr>
          <p:nvPr>
            <p:ph type="sldNum" sz="quarter" idx="10"/>
          </p:nvPr>
        </p:nvSpPr>
        <p:spPr/>
        <p:txBody>
          <a:bodyPr/>
          <a:lstStyle/>
          <a:p>
            <a:fld id="{534DEB99-DC25-0641-8764-FDFA47496DCB}" type="slidenum">
              <a:rPr lang="en-US" smtClean="0"/>
              <a:t>7</a:t>
            </a:fld>
            <a:endParaRPr lang="en-US"/>
          </a:p>
        </p:txBody>
      </p:sp>
    </p:spTree>
    <p:extLst>
      <p:ext uri="{BB962C8B-B14F-4D97-AF65-F5344CB8AC3E}">
        <p14:creationId xmlns:p14="http://schemas.microsoft.com/office/powerpoint/2010/main" val="230392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Given the heterogeneity</a:t>
            </a:r>
            <a:r>
              <a:rPr lang="en-US" sz="1200" i="0" kern="1200" baseline="0" dirty="0">
                <a:solidFill>
                  <a:schemeClr val="tx1"/>
                </a:solidFill>
                <a:effectLst/>
                <a:latin typeface="+mn-lt"/>
                <a:ea typeface="+mn-ea"/>
                <a:cs typeface="+mn-cs"/>
              </a:rPr>
              <a:t> of young people and varying contexts in which this work happens </a:t>
            </a:r>
            <a:r>
              <a:rPr lang="mr-IN"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the efforts that both serve and engage young people are equally diverse. </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As we analyzed the contributions of project stakeholders, we came to appreciate the diversity - and complexity - of work happening under the YIELD umbrella.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complexity of our data, therefore, mirrors the complexity of diverse interventions.</a:t>
            </a:r>
            <a:r>
              <a:rPr lang="en-US" sz="1200" kern="1200" baseline="0" dirty="0">
                <a:solidFill>
                  <a:schemeClr val="tx1"/>
                </a:solidFill>
                <a:effectLst/>
                <a:latin typeface="+mn-lt"/>
                <a:ea typeface="+mn-ea"/>
                <a:cs typeface="+mn-cs"/>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kern="1200" baseline="0" dirty="0">
                <a:solidFill>
                  <a:schemeClr val="tx1"/>
                </a:solidFill>
                <a:effectLst/>
                <a:latin typeface="+mn-lt"/>
                <a:ea typeface="+mn-ea"/>
                <a:cs typeface="+mn-cs"/>
              </a:rPr>
              <a:t>However, </a:t>
            </a:r>
            <a:r>
              <a:rPr lang="en-US" sz="1200" b="0" i="0" u="none" strike="noStrike" kern="0" cap="none" baseline="0" dirty="0">
                <a:solidFill>
                  <a:srgbClr val="000000"/>
                </a:solidFill>
                <a:effectLst/>
                <a:latin typeface="Arial"/>
                <a:ea typeface="Arial"/>
                <a:cs typeface="Arial"/>
                <a:sym typeface="Arial"/>
              </a:rPr>
              <a:t>w</a:t>
            </a:r>
            <a:r>
              <a:rPr lang="en-US" sz="1200" b="0" i="0" u="none" strike="noStrike" cap="none" dirty="0">
                <a:solidFill>
                  <a:srgbClr val="000000"/>
                </a:solidFill>
                <a:effectLst/>
                <a:latin typeface="Arial"/>
                <a:ea typeface="Arial"/>
                <a:cs typeface="Arial"/>
                <a:sym typeface="Arial"/>
              </a:rPr>
              <a:t>hen data were analyzed across contexts</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they revealed these high-level domains of activity in youth participation: FIND; EQUIP; ENABLE; CONNECT; TRACK.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kern="1200" baseline="0" dirty="0">
                <a:solidFill>
                  <a:schemeClr val="tx1"/>
                </a:solidFill>
                <a:effectLst/>
                <a:latin typeface="+mn-lt"/>
                <a:ea typeface="+mn-ea"/>
                <a:cs typeface="+mn-cs"/>
              </a:rPr>
              <a:t>The “process map” illustrates both </a:t>
            </a:r>
            <a:r>
              <a:rPr lang="en-US" sz="1200" b="1" kern="1200" baseline="0" dirty="0">
                <a:solidFill>
                  <a:schemeClr val="tx1"/>
                </a:solidFill>
                <a:effectLst/>
                <a:latin typeface="+mn-lt"/>
                <a:ea typeface="+mn-ea"/>
                <a:cs typeface="+mn-cs"/>
              </a:rPr>
              <a:t>how youth participation is being operationalized </a:t>
            </a:r>
            <a:r>
              <a:rPr lang="en-US" sz="1200" b="0" kern="1200" baseline="0" dirty="0">
                <a:solidFill>
                  <a:schemeClr val="tx1"/>
                </a:solidFill>
                <a:effectLst/>
                <a:latin typeface="+mn-lt"/>
                <a:ea typeface="+mn-ea"/>
                <a:cs typeface="+mn-cs"/>
              </a:rPr>
              <a:t>and </a:t>
            </a:r>
            <a:r>
              <a:rPr lang="en-US" sz="1200" b="1" kern="1200" baseline="0" dirty="0">
                <a:solidFill>
                  <a:schemeClr val="tx1"/>
                </a:solidFill>
                <a:effectLst/>
                <a:latin typeface="+mn-lt"/>
                <a:ea typeface="+mn-ea"/>
                <a:cs typeface="+mn-cs"/>
              </a:rPr>
              <a:t>what impacts it is having at different levels</a:t>
            </a:r>
            <a:r>
              <a:rPr lang="en-US" sz="1200" kern="1200" baseline="0" dirty="0">
                <a:solidFill>
                  <a:schemeClr val="tx1"/>
                </a:solidFill>
                <a:effectLst/>
                <a:latin typeface="+mn-lt"/>
                <a:ea typeface="+mn-ea"/>
                <a:cs typeface="+mn-cs"/>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YIELD</a:t>
            </a:r>
            <a:r>
              <a:rPr lang="en-US" sz="1100" b="0" i="0" u="none" strike="noStrike" cap="none" baseline="0" dirty="0">
                <a:solidFill>
                  <a:srgbClr val="000000"/>
                </a:solidFill>
                <a:effectLst/>
                <a:latin typeface="Arial"/>
                <a:ea typeface="Arial"/>
                <a:cs typeface="Arial"/>
                <a:sym typeface="Arial"/>
              </a:rPr>
              <a:t> cycles are</a:t>
            </a:r>
            <a:r>
              <a:rPr lang="en-US" sz="1100" b="0" i="0" u="none" strike="noStrike" cap="none" dirty="0">
                <a:solidFill>
                  <a:srgbClr val="000000"/>
                </a:solidFill>
                <a:effectLst/>
                <a:latin typeface="Arial"/>
                <a:ea typeface="Arial"/>
                <a:cs typeface="Arial"/>
                <a:sym typeface="Arial"/>
              </a:rPr>
              <a:t> necessarily linear or one-off processes - rather young participants move through these different domains in different AYSRHR experiences  </a:t>
            </a:r>
            <a:endParaRPr lang="en-US" sz="10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u="none" strike="noStrike" cap="none" dirty="0">
                <a:solidFill>
                  <a:srgbClr val="000000"/>
                </a:solidFill>
                <a:effectLst/>
                <a:latin typeface="Arial"/>
                <a:ea typeface="Arial"/>
                <a:cs typeface="Arial"/>
                <a:sym typeface="Arial"/>
              </a:rPr>
              <a:t>We use the</a:t>
            </a:r>
            <a:r>
              <a:rPr lang="en-US" sz="1200" b="0" i="0" u="none" strike="noStrike" cap="none" baseline="0" dirty="0">
                <a:solidFill>
                  <a:srgbClr val="000000"/>
                </a:solidFill>
                <a:effectLst/>
                <a:latin typeface="Arial"/>
                <a:ea typeface="Arial"/>
                <a:cs typeface="Arial"/>
                <a:sym typeface="Arial"/>
              </a:rPr>
              <a:t> process map </a:t>
            </a:r>
            <a:r>
              <a:rPr lang="en-US" sz="1200" b="0" i="0" u="none" strike="noStrike" cap="none" dirty="0">
                <a:solidFill>
                  <a:srgbClr val="000000"/>
                </a:solidFill>
                <a:effectLst/>
                <a:latin typeface="Arial"/>
                <a:ea typeface="Arial"/>
                <a:cs typeface="Arial"/>
                <a:sym typeface="Arial"/>
              </a:rPr>
              <a:t>as a frame to present YIELD findings</a:t>
            </a:r>
            <a:endParaRPr lang="en-US" sz="1200" b="0" i="0" u="none" strike="noStrike" kern="1200" cap="none" baseline="0" dirty="0">
              <a:solidFill>
                <a:schemeClr val="tx1"/>
              </a:solidFill>
              <a:effectLst/>
              <a:latin typeface="Arial"/>
              <a:ea typeface="Arial"/>
              <a:cs typeface="Arial"/>
              <a:sym typeface="Arial"/>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4DEB99-DC25-0641-8764-FDFA47496DCB}" type="slidenum">
              <a:rPr lang="en-US" smtClean="0"/>
              <a:t>8</a:t>
            </a:fld>
            <a:endParaRPr lang="en-US"/>
          </a:p>
        </p:txBody>
      </p:sp>
    </p:spTree>
    <p:extLst>
      <p:ext uri="{BB962C8B-B14F-4D97-AF65-F5344CB8AC3E}">
        <p14:creationId xmlns:p14="http://schemas.microsoft.com/office/powerpoint/2010/main" val="416640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One thematic element of the youth participation process is identifying and engaging young people, in all their diversity, as participants in youth SRHR efforts across the ecosystem.</a:t>
            </a:r>
          </a:p>
          <a:p>
            <a:pPr marL="457200" lvl="0" indent="-298450" algn="l" rtl="0">
              <a:spcBef>
                <a:spcPts val="0"/>
              </a:spcBef>
              <a:spcAft>
                <a:spcPts val="0"/>
              </a:spcAft>
              <a:buSzPts val="1100"/>
              <a:buChar char="●"/>
            </a:pPr>
            <a:r>
              <a:rPr lang="en-US" dirty="0"/>
              <a:t>From </a:t>
            </a:r>
            <a:r>
              <a:rPr lang="en-US" dirty="0" err="1"/>
              <a:t>Jamtara</a:t>
            </a:r>
            <a:r>
              <a:rPr lang="en-US" dirty="0"/>
              <a:t>, India to Jackson, Mississippi,</a:t>
            </a:r>
            <a:r>
              <a:rPr lang="en-US" baseline="0" dirty="0"/>
              <a:t> AY</a:t>
            </a:r>
            <a:r>
              <a:rPr lang="en-US" dirty="0"/>
              <a:t>SRHR programs struggle to recruit young leaders outside of an elite few—typically educated, urban, and economically better off. </a:t>
            </a:r>
          </a:p>
          <a:p>
            <a:pPr marL="457200" lvl="0" indent="-298450" algn="l" rtl="0">
              <a:spcBef>
                <a:spcPts val="0"/>
              </a:spcBef>
              <a:spcAft>
                <a:spcPts val="0"/>
              </a:spcAft>
              <a:buSzPts val="1100"/>
              <a:buChar char="●"/>
            </a:pPr>
            <a:r>
              <a:rPr lang="en-US" dirty="0"/>
              <a:t>Across the globe, barriers to youth recruitment and engagement include: geography, age, class, education, ability, ethnicity, caste, sexual orientation, marital status, and parenthood, as well as gender discrimination and gatekeepers.</a:t>
            </a:r>
          </a:p>
          <a:p>
            <a:pPr marL="457200" lvl="0" indent="-298450" algn="l" rtl="0">
              <a:spcBef>
                <a:spcPts val="0"/>
              </a:spcBef>
              <a:spcAft>
                <a:spcPts val="0"/>
              </a:spcAft>
              <a:buSzPts val="1100"/>
              <a:buChar char="●"/>
            </a:pPr>
            <a:r>
              <a:rPr lang="en-US" dirty="0"/>
              <a:t>This leaves behind huge groups of strategically positioned young people ready to be mobilized. </a:t>
            </a:r>
          </a:p>
          <a:p>
            <a:pPr marL="457200" lvl="0" indent="-298450" algn="l" rtl="0">
              <a:spcBef>
                <a:spcPts val="0"/>
              </a:spcBef>
              <a:spcAft>
                <a:spcPts val="0"/>
              </a:spcAft>
              <a:buSzPts val="1100"/>
              <a:buChar char="●"/>
            </a:pPr>
            <a:r>
              <a:rPr lang="en-US" dirty="0"/>
              <a:t>Intentional recruitment of youth leaders from the most underserved communities is urgently needed to expand participation in and benefits of AYSRHR.</a:t>
            </a:r>
          </a:p>
        </p:txBody>
      </p:sp>
      <p:sp>
        <p:nvSpPr>
          <p:cNvPr id="4" name="Slide Number Placeholder 3"/>
          <p:cNvSpPr>
            <a:spLocks noGrp="1"/>
          </p:cNvSpPr>
          <p:nvPr>
            <p:ph type="sldNum" sz="quarter" idx="10"/>
          </p:nvPr>
        </p:nvSpPr>
        <p:spPr/>
        <p:txBody>
          <a:bodyPr/>
          <a:lstStyle/>
          <a:p>
            <a:fld id="{534DEB99-DC25-0641-8764-FDFA47496DCB}" type="slidenum">
              <a:rPr lang="en-US" smtClean="0"/>
              <a:t>9</a:t>
            </a:fld>
            <a:endParaRPr lang="en-US"/>
          </a:p>
        </p:txBody>
      </p:sp>
    </p:spTree>
    <p:extLst>
      <p:ext uri="{BB962C8B-B14F-4D97-AF65-F5344CB8AC3E}">
        <p14:creationId xmlns:p14="http://schemas.microsoft.com/office/powerpoint/2010/main" val="123005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53A7-73E4-7845-916C-473E8BDE2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FE758-472F-F64E-9D63-094872877A7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2EFB84-51E3-CD44-B473-4B915290032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F6415D-CCF4-0648-B336-7EAF178CD15A}"/>
              </a:ext>
            </a:extLst>
          </p:cNvPr>
          <p:cNvSpPr>
            <a:spLocks noGrp="1"/>
          </p:cNvSpPr>
          <p:nvPr>
            <p:ph type="dt" sz="half" idx="10"/>
          </p:nvPr>
        </p:nvSpPr>
        <p:spPr/>
        <p:txBody>
          <a:bodyPr/>
          <a:lstStyle/>
          <a:p>
            <a:fld id="{20888D97-4F0B-714B-A446-5BF1325F28E8}" type="datetime1">
              <a:rPr lang="en-US" smtClean="0"/>
              <a:t>8/6/19</a:t>
            </a:fld>
            <a:endParaRPr lang="en-US"/>
          </a:p>
        </p:txBody>
      </p:sp>
      <p:sp>
        <p:nvSpPr>
          <p:cNvPr id="6" name="Footer Placeholder 5">
            <a:extLst>
              <a:ext uri="{FF2B5EF4-FFF2-40B4-BE49-F238E27FC236}">
                <a16:creationId xmlns:a16="http://schemas.microsoft.com/office/drawing/2014/main" id="{5E847F77-3EB5-864D-AE45-308669379E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DE8DEE-C2EE-F741-911E-3D232939B299}"/>
              </a:ext>
            </a:extLst>
          </p:cNvPr>
          <p:cNvSpPr>
            <a:spLocks noGrp="1"/>
          </p:cNvSpPr>
          <p:nvPr>
            <p:ph type="sldNum" sz="quarter" idx="12"/>
          </p:nvPr>
        </p:nvSpPr>
        <p:spPr/>
        <p:txBody>
          <a:bodyPr/>
          <a:lstStyle/>
          <a:p>
            <a:fld id="{6DFD0D61-8DE3-5C40-BE32-BD7459E08A31}" type="slidenum">
              <a:rPr lang="en-US" smtClean="0"/>
              <a:t>‹#›</a:t>
            </a:fld>
            <a:endParaRPr lang="en-US"/>
          </a:p>
        </p:txBody>
      </p:sp>
    </p:spTree>
    <p:extLst>
      <p:ext uri="{BB962C8B-B14F-4D97-AF65-F5344CB8AC3E}">
        <p14:creationId xmlns:p14="http://schemas.microsoft.com/office/powerpoint/2010/main" val="387905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573384" y="4663217"/>
            <a:ext cx="1447774"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r>
              <a:rPr lang="en-US" dirty="0"/>
              <a:t>y</a:t>
            </a:r>
            <a:r>
              <a:rPr lang="en" dirty="0" err="1"/>
              <a:t>ieldproject.org</a:t>
            </a:r>
            <a:r>
              <a:rPr lang="en" dirty="0"/>
              <a:t> | </a:t>
            </a:r>
            <a:fld id="{00000000-1234-1234-1234-123412341234}" type="slidenum">
              <a:rPr lang="en" smtClean="0"/>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C6A-3D53-6A46-AE53-C05470DBDDA5}"/>
              </a:ext>
            </a:extLst>
          </p:cNvPr>
          <p:cNvSpPr>
            <a:spLocks noGrp="1"/>
          </p:cNvSpPr>
          <p:nvPr>
            <p:ph type="ctrTitle"/>
          </p:nvPr>
        </p:nvSpPr>
        <p:spPr>
          <a:xfrm>
            <a:off x="1752601" y="647683"/>
            <a:ext cx="6554048" cy="1790700"/>
          </a:xfrm>
        </p:spPr>
        <p:txBody>
          <a:bodyPr/>
          <a:lstStyle/>
          <a:p>
            <a:pPr algn="l"/>
            <a:r>
              <a:rPr lang="en" sz="3600" b="1" dirty="0">
                <a:solidFill>
                  <a:srgbClr val="3B1F3E"/>
                </a:solidFill>
                <a:latin typeface="Calibri" panose="020F0502020204030204" pitchFamily="34" charset="0"/>
                <a:cs typeface="Calibri" panose="020F0502020204030204" pitchFamily="34" charset="0"/>
              </a:rPr>
              <a:t>Young People Advancing Sexual and Reproductive Health: </a:t>
            </a:r>
            <a:br>
              <a:rPr lang="en" sz="3600" b="1" dirty="0">
                <a:solidFill>
                  <a:srgbClr val="3B1F3E"/>
                </a:solidFill>
                <a:latin typeface="Calibri" panose="020F0502020204030204" pitchFamily="34" charset="0"/>
                <a:cs typeface="Calibri" panose="020F0502020204030204" pitchFamily="34" charset="0"/>
              </a:rPr>
            </a:br>
            <a:r>
              <a:rPr lang="en" sz="3600" b="1" dirty="0">
                <a:solidFill>
                  <a:srgbClr val="3B1F3E"/>
                </a:solidFill>
                <a:latin typeface="Calibri" panose="020F0502020204030204" pitchFamily="34" charset="0"/>
                <a:cs typeface="Calibri" panose="020F0502020204030204" pitchFamily="34" charset="0"/>
              </a:rPr>
              <a:t>Toward a New Normal</a:t>
            </a:r>
            <a:endParaRPr lang="en-US" sz="3600" b="1" dirty="0">
              <a:solidFill>
                <a:srgbClr val="3B1F3E"/>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BECBB91-893D-4F49-A094-74E874FDC074}"/>
              </a:ext>
            </a:extLst>
          </p:cNvPr>
          <p:cNvSpPr>
            <a:spLocks noGrp="1"/>
          </p:cNvSpPr>
          <p:nvPr>
            <p:ph type="subTitle" idx="1"/>
          </p:nvPr>
        </p:nvSpPr>
        <p:spPr>
          <a:xfrm>
            <a:off x="1752600" y="2719119"/>
            <a:ext cx="6894073" cy="2299377"/>
          </a:xfrm>
        </p:spPr>
        <p:txBody>
          <a:bodyPr>
            <a:normAutofit/>
          </a:bodyPr>
          <a:lstStyle/>
          <a:p>
            <a:pPr marL="11113" indent="0" algn="l"/>
            <a:r>
              <a:rPr lang="en-US" sz="2400" dirty="0">
                <a:solidFill>
                  <a:srgbClr val="3B1F3E"/>
                </a:solidFill>
                <a:latin typeface="Calibri Light" panose="020F0302020204030204" pitchFamily="34" charset="0"/>
                <a:cs typeface="Calibri Light" panose="020F0302020204030204" pitchFamily="34" charset="0"/>
              </a:rPr>
              <a:t>Youth Investment, Engagement, and Leadership Development (YIELD) Project</a:t>
            </a:r>
          </a:p>
          <a:p>
            <a:pPr marL="11113" indent="0" algn="l"/>
            <a:endParaRPr lang="en-US" sz="2400" dirty="0">
              <a:solidFill>
                <a:srgbClr val="3B1F3E"/>
              </a:solidFill>
              <a:latin typeface="Calibri Light" panose="020F0302020204030204" pitchFamily="34" charset="0"/>
              <a:cs typeface="Calibri Light" panose="020F0302020204030204" pitchFamily="34" charset="0"/>
            </a:endParaRPr>
          </a:p>
          <a:p>
            <a:pPr marL="11113" indent="0" algn="l"/>
            <a:r>
              <a:rPr lang="en-US" sz="2400" b="1" dirty="0">
                <a:solidFill>
                  <a:srgbClr val="3B1F3E"/>
                </a:solidFill>
                <a:latin typeface="Calibri Light" panose="020F0302020204030204" pitchFamily="34" charset="0"/>
                <a:cs typeface="Calibri Light" panose="020F0302020204030204" pitchFamily="34" charset="0"/>
              </a:rPr>
              <a:t>Findings Overview </a:t>
            </a:r>
          </a:p>
          <a:p>
            <a:pPr marL="11113" indent="0" algn="l"/>
            <a:r>
              <a:rPr lang="en-US" sz="2400" b="1" dirty="0">
                <a:solidFill>
                  <a:srgbClr val="3B1F3E"/>
                </a:solidFill>
                <a:latin typeface="Calibri Light" panose="020F0302020204030204" pitchFamily="34" charset="0"/>
                <a:cs typeface="Calibri Light" panose="020F0302020204030204" pitchFamily="34" charset="0"/>
              </a:rPr>
              <a:t>June 2019</a:t>
            </a:r>
          </a:p>
          <a:p>
            <a:pPr marL="11113" indent="0" algn="l"/>
            <a:endParaRPr lang="en-US" sz="2000" dirty="0">
              <a:solidFill>
                <a:srgbClr val="3B1F3E"/>
              </a:solidFill>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60F3B52B-EA9C-6F42-B3D6-11D6CC799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0998"/>
            <a:ext cx="1505414" cy="5143500"/>
          </a:xfrm>
          <a:prstGeom prst="rect">
            <a:avLst/>
          </a:prstGeom>
        </p:spPr>
      </p:pic>
      <p:cxnSp>
        <p:nvCxnSpPr>
          <p:cNvPr id="6" name="Straight Connector 5">
            <a:extLst>
              <a:ext uri="{FF2B5EF4-FFF2-40B4-BE49-F238E27FC236}">
                <a16:creationId xmlns:a16="http://schemas.microsoft.com/office/drawing/2014/main" id="{45D73597-4CDE-F041-86FF-EA635ED5D98E}"/>
              </a:ext>
            </a:extLst>
          </p:cNvPr>
          <p:cNvCxnSpPr>
            <a:cxnSpLocks noChangeAspect="1"/>
          </p:cNvCxnSpPr>
          <p:nvPr/>
        </p:nvCxnSpPr>
        <p:spPr>
          <a:xfrm>
            <a:off x="1756497" y="2578751"/>
            <a:ext cx="6737777" cy="0"/>
          </a:xfrm>
          <a:prstGeom prst="line">
            <a:avLst/>
          </a:prstGeom>
          <a:ln w="38100">
            <a:solidFill>
              <a:srgbClr val="3B1F3E"/>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5715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BCF6D-2170-5E4A-A85D-D681FB43BA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0" t="-2" b="-136"/>
          <a:stretch/>
        </p:blipFill>
        <p:spPr>
          <a:xfrm>
            <a:off x="-31173" y="0"/>
            <a:ext cx="5922818" cy="5150538"/>
          </a:xfrm>
          <a:prstGeom prst="rect">
            <a:avLst/>
          </a:prstGeom>
        </p:spPr>
      </p:pic>
      <p:pic>
        <p:nvPicPr>
          <p:cNvPr id="8" name="Picture 7">
            <a:extLst>
              <a:ext uri="{FF2B5EF4-FFF2-40B4-BE49-F238E27FC236}">
                <a16:creationId xmlns:a16="http://schemas.microsoft.com/office/drawing/2014/main" id="{2F15E05C-326F-4841-B59D-500931AC19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55" t="-2" b="-136"/>
          <a:stretch/>
        </p:blipFill>
        <p:spPr>
          <a:xfrm>
            <a:off x="5844886" y="0"/>
            <a:ext cx="3299114" cy="5150538"/>
          </a:xfrm>
          <a:prstGeom prst="rect">
            <a:avLst/>
          </a:prstGeom>
        </p:spPr>
      </p:pic>
      <p:sp>
        <p:nvSpPr>
          <p:cNvPr id="2" name="Rectangle 1">
            <a:extLst>
              <a:ext uri="{FF2B5EF4-FFF2-40B4-BE49-F238E27FC236}">
                <a16:creationId xmlns:a16="http://schemas.microsoft.com/office/drawing/2014/main" id="{021C1F56-7E96-D945-931B-7CB7CC74B862}"/>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9" name="Title 6">
            <a:extLst>
              <a:ext uri="{FF2B5EF4-FFF2-40B4-BE49-F238E27FC236}">
                <a16:creationId xmlns:a16="http://schemas.microsoft.com/office/drawing/2014/main" id="{2E3DFF4D-B8D4-B34F-9F26-87BE3724E823}"/>
              </a:ext>
            </a:extLst>
          </p:cNvPr>
          <p:cNvSpPr>
            <a:spLocks noGrp="1" noChangeAspect="1"/>
          </p:cNvSpPr>
          <p:nvPr>
            <p:ph type="title"/>
          </p:nvPr>
        </p:nvSpPr>
        <p:spPr>
          <a:ln w="28575">
            <a:noFill/>
          </a:ln>
        </p:spPr>
        <p:txBody>
          <a:bodyPr anchor="ctr">
            <a:noAutofit/>
          </a:bodyPr>
          <a:lstStyle/>
          <a:p>
            <a:pPr marL="114300" lvl="0">
              <a:spcBef>
                <a:spcPts val="1600"/>
              </a:spcBef>
              <a:buSzPts val="1800"/>
            </a:pPr>
            <a:r>
              <a:rPr lang="en-US" sz="2400" dirty="0"/>
              <a:t>-</a:t>
            </a:r>
          </a:p>
        </p:txBody>
      </p:sp>
      <p:sp>
        <p:nvSpPr>
          <p:cNvPr id="4" name="Text Placeholder 3">
            <a:extLst>
              <a:ext uri="{FF2B5EF4-FFF2-40B4-BE49-F238E27FC236}">
                <a16:creationId xmlns:a16="http://schemas.microsoft.com/office/drawing/2014/main" id="{5E1458CD-981D-444E-9B62-2FD9A22500D3}"/>
              </a:ext>
            </a:extLst>
          </p:cNvPr>
          <p:cNvSpPr>
            <a:spLocks noGrp="1"/>
          </p:cNvSpPr>
          <p:nvPr>
            <p:ph type="body" idx="2"/>
          </p:nvPr>
        </p:nvSpPr>
        <p:spPr>
          <a:xfrm>
            <a:off x="4448408" y="1025362"/>
            <a:ext cx="4413278" cy="3416400"/>
          </a:xfrm>
        </p:spPr>
        <p:txBody>
          <a:bodyPr anchor="ctr"/>
          <a:lstStyle/>
          <a:p>
            <a:r>
              <a:rPr lang="en-US" sz="2400" dirty="0">
                <a:solidFill>
                  <a:schemeClr val="tx1">
                    <a:lumMod val="65000"/>
                    <a:lumOff val="35000"/>
                  </a:schemeClr>
                </a:solidFill>
                <a:latin typeface="Calibri" panose="020F0502020204030204" pitchFamily="34" charset="0"/>
                <a:cs typeface="Calibri" panose="020F0502020204030204" pitchFamily="34" charset="0"/>
              </a:rPr>
              <a:t>Use targeted recruitment strategies</a:t>
            </a:r>
          </a:p>
          <a:p>
            <a:r>
              <a:rPr lang="en-US" sz="2400" dirty="0">
                <a:solidFill>
                  <a:schemeClr val="tx1">
                    <a:lumMod val="65000"/>
                    <a:lumOff val="35000"/>
                  </a:schemeClr>
                </a:solidFill>
                <a:latin typeface="Calibri" panose="020F0502020204030204" pitchFamily="34" charset="0"/>
                <a:cs typeface="Calibri" panose="020F0502020204030204" pitchFamily="34" charset="0"/>
              </a:rPr>
              <a:t>Engage gatekeepers and allies</a:t>
            </a:r>
          </a:p>
          <a:p>
            <a:r>
              <a:rPr lang="en-US" sz="2400" dirty="0">
                <a:solidFill>
                  <a:schemeClr val="tx1">
                    <a:lumMod val="65000"/>
                    <a:lumOff val="35000"/>
                  </a:schemeClr>
                </a:solidFill>
                <a:latin typeface="Calibri" panose="020F0502020204030204" pitchFamily="34" charset="0"/>
                <a:cs typeface="Calibri" panose="020F0502020204030204" pitchFamily="34" charset="0"/>
              </a:rPr>
              <a:t>Begin youth participation at younger ages</a:t>
            </a:r>
          </a:p>
          <a:p>
            <a:r>
              <a:rPr lang="en-US" sz="2400" dirty="0">
                <a:solidFill>
                  <a:schemeClr val="tx1">
                    <a:lumMod val="65000"/>
                    <a:lumOff val="35000"/>
                  </a:schemeClr>
                </a:solidFill>
                <a:latin typeface="Calibri" panose="020F0502020204030204" pitchFamily="34" charset="0"/>
                <a:cs typeface="Calibri" panose="020F0502020204030204" pitchFamily="34" charset="0"/>
              </a:rPr>
              <a:t>Get outside the SRHR sector</a:t>
            </a:r>
          </a:p>
        </p:txBody>
      </p:sp>
      <p:pic>
        <p:nvPicPr>
          <p:cNvPr id="7" name="Picture 6">
            <a:extLst>
              <a:ext uri="{FF2B5EF4-FFF2-40B4-BE49-F238E27FC236}">
                <a16:creationId xmlns:a16="http://schemas.microsoft.com/office/drawing/2014/main" id="{4CB08900-B208-7641-9635-BAA13FC018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026" y="1462750"/>
            <a:ext cx="2742823" cy="2743200"/>
          </a:xfrm>
          <a:prstGeom prst="rect">
            <a:avLst/>
          </a:prstGeom>
        </p:spPr>
      </p:pic>
      <p:sp>
        <p:nvSpPr>
          <p:cNvPr id="10" name="Google Shape;100;p21">
            <a:extLst>
              <a:ext uri="{FF2B5EF4-FFF2-40B4-BE49-F238E27FC236}">
                <a16:creationId xmlns:a16="http://schemas.microsoft.com/office/drawing/2014/main" id="{9C1864DB-39BA-B043-A4FB-79C50AEBF246}"/>
              </a:ext>
            </a:extLst>
          </p:cNvPr>
          <p:cNvSpPr txBox="1">
            <a:spLocks/>
          </p:cNvSpPr>
          <p:nvPr/>
        </p:nvSpPr>
        <p:spPr>
          <a:xfrm>
            <a:off x="364493" y="66648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dirty="0">
                <a:latin typeface="Calibri Light" panose="020F0302020204030204" pitchFamily="34" charset="0"/>
                <a:cs typeface="Calibri Light" panose="020F0302020204030204" pitchFamily="34" charset="0"/>
              </a:rPr>
              <a:t>Finding &amp; Engaging Young People: Recommendations</a:t>
            </a:r>
          </a:p>
        </p:txBody>
      </p:sp>
      <p:sp>
        <p:nvSpPr>
          <p:cNvPr id="13" name="Slide Number Placeholder 5">
            <a:extLst>
              <a:ext uri="{FF2B5EF4-FFF2-40B4-BE49-F238E27FC236}">
                <a16:creationId xmlns:a16="http://schemas.microsoft.com/office/drawing/2014/main" id="{7C961486-D678-A64A-8BC9-1B46F0EF629B}"/>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10</a:t>
            </a:fld>
            <a:endParaRPr lang="en" dirty="0"/>
          </a:p>
        </p:txBody>
      </p:sp>
      <p:sp>
        <p:nvSpPr>
          <p:cNvPr id="14" name="Footer Placeholder 2">
            <a:extLst>
              <a:ext uri="{FF2B5EF4-FFF2-40B4-BE49-F238E27FC236}">
                <a16:creationId xmlns:a16="http://schemas.microsoft.com/office/drawing/2014/main" id="{F53D3901-3BB2-EE42-99E3-B5BD33DB90E9}"/>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234436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BCF6D-2170-5E4A-A85D-D681FB43BA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0" t="-2" b="-136"/>
          <a:stretch/>
        </p:blipFill>
        <p:spPr>
          <a:xfrm>
            <a:off x="-31173" y="0"/>
            <a:ext cx="5922818" cy="5150538"/>
          </a:xfrm>
          <a:prstGeom prst="rect">
            <a:avLst/>
          </a:prstGeom>
        </p:spPr>
      </p:pic>
      <p:pic>
        <p:nvPicPr>
          <p:cNvPr id="8" name="Picture 7">
            <a:extLst>
              <a:ext uri="{FF2B5EF4-FFF2-40B4-BE49-F238E27FC236}">
                <a16:creationId xmlns:a16="http://schemas.microsoft.com/office/drawing/2014/main" id="{2F15E05C-326F-4841-B59D-500931AC19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55" t="-2" b="-136"/>
          <a:stretch/>
        </p:blipFill>
        <p:spPr>
          <a:xfrm>
            <a:off x="5844886" y="0"/>
            <a:ext cx="3299114" cy="5150538"/>
          </a:xfrm>
          <a:prstGeom prst="rect">
            <a:avLst/>
          </a:prstGeom>
        </p:spPr>
      </p:pic>
      <p:sp>
        <p:nvSpPr>
          <p:cNvPr id="2" name="Rectangle 1">
            <a:extLst>
              <a:ext uri="{FF2B5EF4-FFF2-40B4-BE49-F238E27FC236}">
                <a16:creationId xmlns:a16="http://schemas.microsoft.com/office/drawing/2014/main" id="{021C1F56-7E96-D945-931B-7CB7CC74B862}"/>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10" name="Picture 2" descr="GOJoven International Logo">
            <a:extLst>
              <a:ext uri="{FF2B5EF4-FFF2-40B4-BE49-F238E27FC236}">
                <a16:creationId xmlns:a16="http://schemas.microsoft.com/office/drawing/2014/main" id="{BE83E7F1-982F-1247-A8AA-AEBF73AB54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66874" y="1880432"/>
            <a:ext cx="3041798" cy="138263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a:extLst>
              <a:ext uri="{FF2B5EF4-FFF2-40B4-BE49-F238E27FC236}">
                <a16:creationId xmlns:a16="http://schemas.microsoft.com/office/drawing/2014/main" id="{FD6F42B1-7D4D-264A-9593-EE319563FA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006" y="763905"/>
            <a:ext cx="3552809" cy="3615690"/>
          </a:xfrm>
          <a:prstGeom prst="rect">
            <a:avLst/>
          </a:prstGeom>
        </p:spPr>
      </p:pic>
      <p:sp>
        <p:nvSpPr>
          <p:cNvPr id="7" name="Footer Placeholder 2">
            <a:extLst>
              <a:ext uri="{FF2B5EF4-FFF2-40B4-BE49-F238E27FC236}">
                <a16:creationId xmlns:a16="http://schemas.microsoft.com/office/drawing/2014/main" id="{48F76E6C-C264-1C4C-B6EC-DB9BAAD8DF0B}"/>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 </a:t>
            </a:r>
            <a:fld id="{BE9BC7A2-38C9-3B4E-B561-3CBA46730C60}" type="slidenum">
              <a:rPr lang="en-US" sz="1100" smtClean="0">
                <a:solidFill>
                  <a:schemeClr val="bg2"/>
                </a:solidFill>
              </a:rPr>
              <a:t>11</a:t>
            </a:fld>
            <a:endParaRPr lang="en-US" sz="1100" dirty="0">
              <a:solidFill>
                <a:schemeClr val="bg2"/>
              </a:solidFill>
            </a:endParaRPr>
          </a:p>
        </p:txBody>
      </p:sp>
    </p:spTree>
    <p:extLst>
      <p:ext uri="{BB962C8B-B14F-4D97-AF65-F5344CB8AC3E}">
        <p14:creationId xmlns:p14="http://schemas.microsoft.com/office/powerpoint/2010/main" val="27341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6E5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24F816-1F5C-F645-8458-B24204F8FC2A}"/>
              </a:ext>
            </a:extLst>
          </p:cNvPr>
          <p:cNvSpPr/>
          <p:nvPr/>
        </p:nvSpPr>
        <p:spPr>
          <a:xfrm>
            <a:off x="277957" y="584489"/>
            <a:ext cx="8588087" cy="3974523"/>
          </a:xfrm>
          <a:prstGeom prst="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9" name="Google Shape;107;p22">
            <a:extLst>
              <a:ext uri="{FF2B5EF4-FFF2-40B4-BE49-F238E27FC236}">
                <a16:creationId xmlns:a16="http://schemas.microsoft.com/office/drawing/2014/main" id="{8D60FD4E-1610-1345-A461-A8D34BC4CFEF}"/>
              </a:ext>
            </a:extLst>
          </p:cNvPr>
          <p:cNvSpPr txBox="1">
            <a:spLocks/>
          </p:cNvSpPr>
          <p:nvPr/>
        </p:nvSpPr>
        <p:spPr>
          <a:xfrm>
            <a:off x="464100" y="1343892"/>
            <a:ext cx="8215800" cy="341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2400" dirty="0">
                <a:solidFill>
                  <a:schemeClr val="bg1"/>
                </a:solidFill>
                <a:latin typeface="Calibri" panose="020F0502020204030204" pitchFamily="34" charset="0"/>
                <a:cs typeface="Calibri" panose="020F0502020204030204" pitchFamily="34" charset="0"/>
              </a:rPr>
              <a:t>“</a:t>
            </a:r>
            <a:r>
              <a:rPr lang="en-US" sz="2400" i="1" dirty="0">
                <a:solidFill>
                  <a:schemeClr val="bg1"/>
                </a:solidFill>
                <a:latin typeface="Calibri" panose="020F0502020204030204" pitchFamily="34" charset="0"/>
                <a:cs typeface="Calibri" panose="020F0502020204030204" pitchFamily="34" charset="0"/>
              </a:rPr>
              <a:t>Through human rights-based sensitization, I started to see the relevance of national policies in my own life. It became clear to me that – in order for us to access the information, services, and support, we need to make our own decisions and control our bodies – we need to be actively involved.”</a:t>
            </a:r>
          </a:p>
          <a:p>
            <a:pPr marL="114300" indent="0" algn="r">
              <a:spcBef>
                <a:spcPts val="1600"/>
              </a:spcBef>
              <a:buNone/>
            </a:pPr>
            <a:r>
              <a:rPr lang="en-US" sz="2000" dirty="0">
                <a:solidFill>
                  <a:schemeClr val="bg1"/>
                </a:solidFill>
                <a:latin typeface="Calibri" panose="020F0502020204030204" pitchFamily="34" charset="0"/>
                <a:cs typeface="Calibri" panose="020F0502020204030204" pitchFamily="34" charset="0"/>
              </a:rPr>
              <a:t>- young female interviewee, Nigeria</a:t>
            </a:r>
          </a:p>
        </p:txBody>
      </p:sp>
      <p:sp>
        <p:nvSpPr>
          <p:cNvPr id="15" name="Google Shape;106;p22">
            <a:extLst>
              <a:ext uri="{FF2B5EF4-FFF2-40B4-BE49-F238E27FC236}">
                <a16:creationId xmlns:a16="http://schemas.microsoft.com/office/drawing/2014/main" id="{69950D3C-C393-E043-9832-4B305387A20D}"/>
              </a:ext>
            </a:extLst>
          </p:cNvPr>
          <p:cNvSpPr txBox="1">
            <a:spLocks/>
          </p:cNvSpPr>
          <p:nvPr/>
        </p:nvSpPr>
        <p:spPr>
          <a:xfrm>
            <a:off x="464100" y="67625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solidFill>
                  <a:schemeClr val="bg1"/>
                </a:solidFill>
                <a:latin typeface="Calibri Light" panose="020F0302020204030204" pitchFamily="34" charset="0"/>
                <a:cs typeface="Calibri Light" panose="020F0302020204030204" pitchFamily="34" charset="0"/>
              </a:rPr>
              <a:t>Equipping &amp; Training Young People: Findings</a:t>
            </a:r>
          </a:p>
        </p:txBody>
      </p:sp>
      <p:sp>
        <p:nvSpPr>
          <p:cNvPr id="10" name="Slide Number Placeholder 5">
            <a:extLst>
              <a:ext uri="{FF2B5EF4-FFF2-40B4-BE49-F238E27FC236}">
                <a16:creationId xmlns:a16="http://schemas.microsoft.com/office/drawing/2014/main" id="{98FE1D50-A07C-844F-8A22-E0C66B92D2DF}"/>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11" name="Footer Placeholder 2">
            <a:extLst>
              <a:ext uri="{FF2B5EF4-FFF2-40B4-BE49-F238E27FC236}">
                <a16:creationId xmlns:a16="http://schemas.microsoft.com/office/drawing/2014/main" id="{A23BAD1F-225D-8E4D-AD32-51F12CD92657}"/>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58450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346E2A-CF3A-4740-8D68-5D7E2E16B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 t="-1" b="-1"/>
          <a:stretch/>
        </p:blipFill>
        <p:spPr>
          <a:xfrm>
            <a:off x="5891646" y="0"/>
            <a:ext cx="3366655" cy="5143500"/>
          </a:xfrm>
          <a:prstGeom prst="rect">
            <a:avLst/>
          </a:prstGeom>
        </p:spPr>
      </p:pic>
      <p:pic>
        <p:nvPicPr>
          <p:cNvPr id="12" name="Picture 11">
            <a:extLst>
              <a:ext uri="{FF2B5EF4-FFF2-40B4-BE49-F238E27FC236}">
                <a16:creationId xmlns:a16="http://schemas.microsoft.com/office/drawing/2014/main" id="{DEC0FD59-0C9B-C347-9BCD-93925E9A4A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b="-1"/>
          <a:stretch/>
        </p:blipFill>
        <p:spPr>
          <a:xfrm>
            <a:off x="1" y="0"/>
            <a:ext cx="5891645" cy="5143500"/>
          </a:xfrm>
          <a:prstGeom prst="rect">
            <a:avLst/>
          </a:prstGeom>
        </p:spPr>
      </p:pic>
      <p:sp>
        <p:nvSpPr>
          <p:cNvPr id="14" name="Rectangle 13">
            <a:extLst>
              <a:ext uri="{FF2B5EF4-FFF2-40B4-BE49-F238E27FC236}">
                <a16:creationId xmlns:a16="http://schemas.microsoft.com/office/drawing/2014/main" id="{C724F816-1F5C-F645-8458-B24204F8FC2A}"/>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4" name="Picture 3">
            <a:extLst>
              <a:ext uri="{FF2B5EF4-FFF2-40B4-BE49-F238E27FC236}">
                <a16:creationId xmlns:a16="http://schemas.microsoft.com/office/drawing/2014/main" id="{EEF89BD1-9BF8-8240-8DED-2AFC6FB006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5197" y="1481957"/>
            <a:ext cx="2743200" cy="2743200"/>
          </a:xfrm>
          <a:prstGeom prst="rect">
            <a:avLst/>
          </a:prstGeom>
        </p:spPr>
      </p:pic>
      <p:sp>
        <p:nvSpPr>
          <p:cNvPr id="7" name="Google Shape;106;p22">
            <a:extLst>
              <a:ext uri="{FF2B5EF4-FFF2-40B4-BE49-F238E27FC236}">
                <a16:creationId xmlns:a16="http://schemas.microsoft.com/office/drawing/2014/main" id="{D2696140-370D-A745-BEE6-7A5A29A67FD9}"/>
              </a:ext>
            </a:extLst>
          </p:cNvPr>
          <p:cNvSpPr txBox="1">
            <a:spLocks/>
          </p:cNvSpPr>
          <p:nvPr/>
        </p:nvSpPr>
        <p:spPr>
          <a:xfrm>
            <a:off x="464100" y="67625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dirty="0">
                <a:latin typeface="Calibri Light" panose="020F0302020204030204" pitchFamily="34" charset="0"/>
                <a:cs typeface="Calibri Light" panose="020F0302020204030204" pitchFamily="34" charset="0"/>
              </a:rPr>
              <a:t>Equipping &amp; Training Young People: Recommendations</a:t>
            </a:r>
          </a:p>
        </p:txBody>
      </p:sp>
      <p:sp>
        <p:nvSpPr>
          <p:cNvPr id="10" name="Text Placeholder 3">
            <a:extLst>
              <a:ext uri="{FF2B5EF4-FFF2-40B4-BE49-F238E27FC236}">
                <a16:creationId xmlns:a16="http://schemas.microsoft.com/office/drawing/2014/main" id="{5CE9764F-C7F7-ED4F-AE87-800392FCF007}"/>
              </a:ext>
            </a:extLst>
          </p:cNvPr>
          <p:cNvSpPr txBox="1">
            <a:spLocks/>
          </p:cNvSpPr>
          <p:nvPr/>
        </p:nvSpPr>
        <p:spPr>
          <a:xfrm>
            <a:off x="394841" y="1072967"/>
            <a:ext cx="4260300" cy="3416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42900">
              <a:spcBef>
                <a:spcPts val="1600"/>
              </a:spcBef>
              <a:buSzPts val="1800"/>
              <a:buFont typeface="Arial" panose="020B0604020202020204" pitchFamily="34" charset="0"/>
              <a:buChar char="•"/>
            </a:pPr>
            <a:r>
              <a:rPr lang="en-US" sz="2400" dirty="0">
                <a:solidFill>
                  <a:schemeClr val="bg2"/>
                </a:solidFill>
                <a:latin typeface="Calibri" panose="020F0502020204030204" pitchFamily="34" charset="0"/>
                <a:cs typeface="Calibri" panose="020F0502020204030204" pitchFamily="34" charset="0"/>
              </a:rPr>
              <a:t>Foster safe, supportive training environments</a:t>
            </a:r>
          </a:p>
          <a:p>
            <a:pPr marL="457200" lvl="0" indent="-342900">
              <a:buSzPts val="1800"/>
              <a:buFont typeface="Arial" panose="020B0604020202020204" pitchFamily="34" charset="0"/>
              <a:buChar char="•"/>
            </a:pPr>
            <a:r>
              <a:rPr lang="en-US" sz="2400" dirty="0">
                <a:solidFill>
                  <a:schemeClr val="bg2"/>
                </a:solidFill>
                <a:latin typeface="Calibri" panose="020F0502020204030204" pitchFamily="34" charset="0"/>
                <a:cs typeface="Calibri" panose="020F0502020204030204" pitchFamily="34" charset="0"/>
              </a:rPr>
              <a:t>Localize training opportunities</a:t>
            </a:r>
          </a:p>
          <a:p>
            <a:pPr marL="457200" lvl="0" indent="-342900">
              <a:buSzPts val="1800"/>
              <a:buFont typeface="Arial" panose="020B0604020202020204" pitchFamily="34" charset="0"/>
              <a:buChar char="•"/>
            </a:pPr>
            <a:r>
              <a:rPr lang="en-US" sz="2400" dirty="0">
                <a:solidFill>
                  <a:schemeClr val="bg2"/>
                </a:solidFill>
                <a:latin typeface="Calibri" panose="020F0502020204030204" pitchFamily="34" charset="0"/>
                <a:cs typeface="Calibri" panose="020F0502020204030204" pitchFamily="34" charset="0"/>
              </a:rPr>
              <a:t>Let young people collaborate on content and design</a:t>
            </a:r>
          </a:p>
          <a:p>
            <a:pPr marL="457200" lvl="0" indent="-342900">
              <a:buSzPts val="1800"/>
              <a:buFont typeface="Arial" panose="020B0604020202020204" pitchFamily="34" charset="0"/>
              <a:buChar char="•"/>
            </a:pPr>
            <a:r>
              <a:rPr lang="en-US" sz="2400" dirty="0">
                <a:solidFill>
                  <a:schemeClr val="bg2"/>
                </a:solidFill>
                <a:latin typeface="Calibri" panose="020F0502020204030204" pitchFamily="34" charset="0"/>
                <a:cs typeface="Calibri" panose="020F0502020204030204" pitchFamily="34" charset="0"/>
              </a:rPr>
              <a:t>Use participatory methods</a:t>
            </a:r>
          </a:p>
        </p:txBody>
      </p:sp>
      <p:sp>
        <p:nvSpPr>
          <p:cNvPr id="8" name="Slide Number Placeholder 5">
            <a:extLst>
              <a:ext uri="{FF2B5EF4-FFF2-40B4-BE49-F238E27FC236}">
                <a16:creationId xmlns:a16="http://schemas.microsoft.com/office/drawing/2014/main" id="{A90ECA71-23B9-CB40-BF82-B4085A8947D2}"/>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solidFill>
                  <a:schemeClr val="bg1"/>
                </a:solidFill>
              </a:rPr>
              <a:t>13</a:t>
            </a:fld>
            <a:endParaRPr lang="en">
              <a:solidFill>
                <a:schemeClr val="bg1"/>
              </a:solidFill>
            </a:endParaRPr>
          </a:p>
        </p:txBody>
      </p:sp>
      <p:sp>
        <p:nvSpPr>
          <p:cNvPr id="11" name="Slide Number Placeholder 5">
            <a:extLst>
              <a:ext uri="{FF2B5EF4-FFF2-40B4-BE49-F238E27FC236}">
                <a16:creationId xmlns:a16="http://schemas.microsoft.com/office/drawing/2014/main" id="{CF351DAA-668F-3944-B554-F56C8BE5B60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13</a:t>
            </a:fld>
            <a:endParaRPr lang="en"/>
          </a:p>
        </p:txBody>
      </p:sp>
      <p:sp>
        <p:nvSpPr>
          <p:cNvPr id="15" name="Footer Placeholder 2">
            <a:extLst>
              <a:ext uri="{FF2B5EF4-FFF2-40B4-BE49-F238E27FC236}">
                <a16:creationId xmlns:a16="http://schemas.microsoft.com/office/drawing/2014/main" id="{3C3EB74F-E3E3-C547-ACE5-6C101AF3B27A}"/>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72313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346E2A-CF3A-4740-8D68-5D7E2E16B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 t="-1" b="-1"/>
          <a:stretch/>
        </p:blipFill>
        <p:spPr>
          <a:xfrm>
            <a:off x="5891646" y="0"/>
            <a:ext cx="3366655" cy="5143500"/>
          </a:xfrm>
          <a:prstGeom prst="rect">
            <a:avLst/>
          </a:prstGeom>
        </p:spPr>
      </p:pic>
      <p:pic>
        <p:nvPicPr>
          <p:cNvPr id="12" name="Picture 11">
            <a:extLst>
              <a:ext uri="{FF2B5EF4-FFF2-40B4-BE49-F238E27FC236}">
                <a16:creationId xmlns:a16="http://schemas.microsoft.com/office/drawing/2014/main" id="{DEC0FD59-0C9B-C347-9BCD-93925E9A4A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b="-1"/>
          <a:stretch/>
        </p:blipFill>
        <p:spPr>
          <a:xfrm>
            <a:off x="1" y="0"/>
            <a:ext cx="5891645" cy="5143500"/>
          </a:xfrm>
          <a:prstGeom prst="rect">
            <a:avLst/>
          </a:prstGeom>
        </p:spPr>
      </p:pic>
      <p:sp>
        <p:nvSpPr>
          <p:cNvPr id="14" name="Rectangle 13">
            <a:extLst>
              <a:ext uri="{FF2B5EF4-FFF2-40B4-BE49-F238E27FC236}">
                <a16:creationId xmlns:a16="http://schemas.microsoft.com/office/drawing/2014/main" id="{C724F816-1F5C-F645-8458-B24204F8FC2A}"/>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6" name="Picture 5">
            <a:extLst>
              <a:ext uri="{FF2B5EF4-FFF2-40B4-BE49-F238E27FC236}">
                <a16:creationId xmlns:a16="http://schemas.microsoft.com/office/drawing/2014/main" id="{3C96DFC1-912B-274A-8D36-D621234DA3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1533" y="800099"/>
            <a:ext cx="3619647" cy="3540443"/>
          </a:xfrm>
          <a:prstGeom prst="rect">
            <a:avLst/>
          </a:prstGeom>
        </p:spPr>
      </p:pic>
      <p:pic>
        <p:nvPicPr>
          <p:cNvPr id="5126" name="Picture 6" descr="No photo description available.">
            <a:extLst>
              <a:ext uri="{FF2B5EF4-FFF2-40B4-BE49-F238E27FC236}">
                <a16:creationId xmlns:a16="http://schemas.microsoft.com/office/drawing/2014/main" id="{D1D9EAE6-D901-8E4F-A431-EACB769995F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82996" y="1557830"/>
            <a:ext cx="2024983" cy="20249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2">
            <a:extLst>
              <a:ext uri="{FF2B5EF4-FFF2-40B4-BE49-F238E27FC236}">
                <a16:creationId xmlns:a16="http://schemas.microsoft.com/office/drawing/2014/main" id="{0D617CA6-3DF5-8045-AD95-67EEE9B3D18D}"/>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 </a:t>
            </a:r>
            <a:fld id="{BE9BC7A2-38C9-3B4E-B561-3CBA46730C60}" type="slidenum">
              <a:rPr lang="en-US" sz="1100" smtClean="0">
                <a:solidFill>
                  <a:schemeClr val="bg2"/>
                </a:solidFill>
              </a:rPr>
              <a:t>14</a:t>
            </a:fld>
            <a:endParaRPr lang="en-US" sz="1100" dirty="0">
              <a:solidFill>
                <a:schemeClr val="bg2"/>
              </a:solidFill>
            </a:endParaRPr>
          </a:p>
        </p:txBody>
      </p:sp>
    </p:spTree>
    <p:extLst>
      <p:ext uri="{BB962C8B-B14F-4D97-AF65-F5344CB8AC3E}">
        <p14:creationId xmlns:p14="http://schemas.microsoft.com/office/powerpoint/2010/main" val="355542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30"/>
        </a:solidFill>
        <a:effectLst/>
      </p:bgPr>
    </p:bg>
    <p:spTree>
      <p:nvGrpSpPr>
        <p:cNvPr id="1" name=""/>
        <p:cNvGrpSpPr/>
        <p:nvPr/>
      </p:nvGrpSpPr>
      <p:grpSpPr>
        <a:xfrm>
          <a:off x="0" y="0"/>
          <a:ext cx="0" cy="0"/>
          <a:chOff x="0" y="0"/>
          <a:chExt cx="0" cy="0"/>
        </a:xfrm>
      </p:grpSpPr>
      <p:sp>
        <p:nvSpPr>
          <p:cNvPr id="9" name="Google Shape;106;p22">
            <a:extLst>
              <a:ext uri="{FF2B5EF4-FFF2-40B4-BE49-F238E27FC236}">
                <a16:creationId xmlns:a16="http://schemas.microsoft.com/office/drawing/2014/main" id="{EB69C74F-5A88-3646-A357-4F80CE57D90C}"/>
              </a:ext>
            </a:extLst>
          </p:cNvPr>
          <p:cNvSpPr txBox="1">
            <a:spLocks/>
          </p:cNvSpPr>
          <p:nvPr/>
        </p:nvSpPr>
        <p:spPr>
          <a:xfrm>
            <a:off x="392741" y="7063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solidFill>
                  <a:schemeClr val="bg1"/>
                </a:solidFill>
                <a:latin typeface="Calibri Light" panose="020F0302020204030204" pitchFamily="34" charset="0"/>
                <a:cs typeface="Calibri Light" panose="020F0302020204030204" pitchFamily="34" charset="0"/>
              </a:rPr>
              <a:t>Enabling Young People: Findings</a:t>
            </a:r>
          </a:p>
        </p:txBody>
      </p:sp>
      <p:sp>
        <p:nvSpPr>
          <p:cNvPr id="10" name="Google Shape;119;p24">
            <a:extLst>
              <a:ext uri="{FF2B5EF4-FFF2-40B4-BE49-F238E27FC236}">
                <a16:creationId xmlns:a16="http://schemas.microsoft.com/office/drawing/2014/main" id="{471C3A65-079C-B34F-966B-323F16EABEBB}"/>
              </a:ext>
            </a:extLst>
          </p:cNvPr>
          <p:cNvSpPr txBox="1">
            <a:spLocks/>
          </p:cNvSpPr>
          <p:nvPr/>
        </p:nvSpPr>
        <p:spPr>
          <a:xfrm>
            <a:off x="430841" y="1323925"/>
            <a:ext cx="8358518" cy="341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2400" dirty="0">
                <a:solidFill>
                  <a:schemeClr val="bg1"/>
                </a:solidFill>
                <a:latin typeface="Calibri" panose="020F0502020204030204" pitchFamily="34" charset="0"/>
                <a:cs typeface="Calibri" panose="020F0502020204030204" pitchFamily="34" charset="0"/>
              </a:rPr>
              <a:t>“</a:t>
            </a:r>
            <a:r>
              <a:rPr lang="en-US" sz="2400" i="1" dirty="0">
                <a:solidFill>
                  <a:schemeClr val="bg1"/>
                </a:solidFill>
                <a:latin typeface="Calibri" panose="020F0502020204030204" pitchFamily="34" charset="0"/>
                <a:cs typeface="Calibri" panose="020F0502020204030204" pitchFamily="34" charset="0"/>
              </a:rPr>
              <a:t>The current paradigm places an unfair burden on young people to change the systems and structures that impede their contributions. They cannot do this alone. In order to contribute, young people need supportive adults and enabling environments that permit them to exercise their individual and collective agency.”</a:t>
            </a:r>
          </a:p>
          <a:p>
            <a:pPr marL="114300" indent="0" algn="r">
              <a:spcBef>
                <a:spcPts val="1600"/>
              </a:spcBef>
              <a:buNone/>
            </a:pPr>
            <a:r>
              <a:rPr lang="en-US" sz="2000" dirty="0">
                <a:solidFill>
                  <a:schemeClr val="bg1"/>
                </a:solidFill>
                <a:latin typeface="Calibri" panose="020F0502020204030204" pitchFamily="34" charset="0"/>
                <a:cs typeface="Calibri" panose="020F0502020204030204" pitchFamily="34" charset="0"/>
              </a:rPr>
              <a:t>- female interviewee, youth-serving organization, U.S</a:t>
            </a:r>
            <a:r>
              <a:rPr lang="en-US" sz="2000" dirty="0">
                <a:solidFill>
                  <a:schemeClr val="bg1"/>
                </a:solidFill>
              </a:rPr>
              <a:t>.</a:t>
            </a:r>
          </a:p>
        </p:txBody>
      </p:sp>
      <p:sp>
        <p:nvSpPr>
          <p:cNvPr id="14" name="Slide Number Placeholder 5">
            <a:extLst>
              <a:ext uri="{FF2B5EF4-FFF2-40B4-BE49-F238E27FC236}">
                <a16:creationId xmlns:a16="http://schemas.microsoft.com/office/drawing/2014/main" id="{2C6445CE-C078-F441-BD72-83948DE4CF5B}"/>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15" name="Footer Placeholder 2">
            <a:extLst>
              <a:ext uri="{FF2B5EF4-FFF2-40B4-BE49-F238E27FC236}">
                <a16:creationId xmlns:a16="http://schemas.microsoft.com/office/drawing/2014/main" id="{ECEC509D-3BBE-7F47-8F2F-182D016B099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62185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7CF317-7C0B-EC4C-8D82-1C48923B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87"/>
          <a:stretch/>
        </p:blipFill>
        <p:spPr>
          <a:xfrm>
            <a:off x="5730241" y="0"/>
            <a:ext cx="3413759" cy="5143500"/>
          </a:xfrm>
          <a:prstGeom prst="rect">
            <a:avLst/>
          </a:prstGeom>
        </p:spPr>
      </p:pic>
      <p:pic>
        <p:nvPicPr>
          <p:cNvPr id="7" name="Picture 6">
            <a:extLst>
              <a:ext uri="{FF2B5EF4-FFF2-40B4-BE49-F238E27FC236}">
                <a16:creationId xmlns:a16="http://schemas.microsoft.com/office/drawing/2014/main" id="{867A12BA-ECE7-F74E-9C15-467E5AA042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7"/>
          <a:stretch/>
        </p:blipFill>
        <p:spPr>
          <a:xfrm>
            <a:off x="0" y="0"/>
            <a:ext cx="5730241" cy="5143500"/>
          </a:xfrm>
          <a:prstGeom prst="rect">
            <a:avLst/>
          </a:prstGeom>
        </p:spPr>
      </p:pic>
      <p:sp>
        <p:nvSpPr>
          <p:cNvPr id="11" name="Rectangle 10">
            <a:extLst>
              <a:ext uri="{FF2B5EF4-FFF2-40B4-BE49-F238E27FC236}">
                <a16:creationId xmlns:a16="http://schemas.microsoft.com/office/drawing/2014/main" id="{D263C686-9A7B-3942-8FCD-8EF7387A6CE9}"/>
              </a:ext>
            </a:extLst>
          </p:cNvPr>
          <p:cNvSpPr/>
          <p:nvPr/>
        </p:nvSpPr>
        <p:spPr>
          <a:xfrm>
            <a:off x="277957" y="526495"/>
            <a:ext cx="8588087" cy="4105656"/>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12" name="Picture 11">
            <a:extLst>
              <a:ext uri="{FF2B5EF4-FFF2-40B4-BE49-F238E27FC236}">
                <a16:creationId xmlns:a16="http://schemas.microsoft.com/office/drawing/2014/main" id="{3094A5DC-A41E-F647-8C05-90F22E344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250" y="1530814"/>
            <a:ext cx="2743200" cy="2743200"/>
          </a:xfrm>
          <a:prstGeom prst="rect">
            <a:avLst/>
          </a:prstGeom>
        </p:spPr>
      </p:pic>
      <p:sp>
        <p:nvSpPr>
          <p:cNvPr id="9" name="Google Shape;106;p22">
            <a:extLst>
              <a:ext uri="{FF2B5EF4-FFF2-40B4-BE49-F238E27FC236}">
                <a16:creationId xmlns:a16="http://schemas.microsoft.com/office/drawing/2014/main" id="{D6937C62-07C2-3049-8A74-D1057B87D816}"/>
              </a:ext>
            </a:extLst>
          </p:cNvPr>
          <p:cNvSpPr txBox="1">
            <a:spLocks/>
          </p:cNvSpPr>
          <p:nvPr/>
        </p:nvSpPr>
        <p:spPr>
          <a:xfrm>
            <a:off x="484422" y="599061"/>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Calibri Light" panose="020F0302020204030204" pitchFamily="34" charset="0"/>
                <a:cs typeface="Calibri Light" panose="020F0302020204030204" pitchFamily="34" charset="0"/>
              </a:rPr>
              <a:t>Enabling Young People: Recommendations </a:t>
            </a:r>
          </a:p>
        </p:txBody>
      </p:sp>
      <p:sp>
        <p:nvSpPr>
          <p:cNvPr id="10" name="Text Placeholder 3">
            <a:extLst>
              <a:ext uri="{FF2B5EF4-FFF2-40B4-BE49-F238E27FC236}">
                <a16:creationId xmlns:a16="http://schemas.microsoft.com/office/drawing/2014/main" id="{6F881E6E-2F87-0A48-8731-43AAFE20CA56}"/>
              </a:ext>
            </a:extLst>
          </p:cNvPr>
          <p:cNvSpPr txBox="1">
            <a:spLocks/>
          </p:cNvSpPr>
          <p:nvPr/>
        </p:nvSpPr>
        <p:spPr>
          <a:xfrm>
            <a:off x="4486508" y="1209141"/>
            <a:ext cx="4260300" cy="3416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600" dirty="0">
                <a:solidFill>
                  <a:schemeClr val="bg2"/>
                </a:solidFill>
                <a:highlight>
                  <a:schemeClr val="lt1"/>
                </a:highlight>
                <a:latin typeface="Calibri" panose="020F0502020204030204" pitchFamily="34" charset="0"/>
                <a:cs typeface="Calibri" panose="020F0502020204030204" pitchFamily="34" charset="0"/>
              </a:rPr>
              <a:t>Operationalize</a:t>
            </a:r>
            <a:r>
              <a:rPr lang="en-US" sz="1600" dirty="0">
                <a:solidFill>
                  <a:schemeClr val="bg2"/>
                </a:solidFill>
                <a:latin typeface="Calibri" panose="020F0502020204030204" pitchFamily="34" charset="0"/>
                <a:cs typeface="Calibri" panose="020F0502020204030204" pitchFamily="34" charset="0"/>
              </a:rPr>
              <a:t> youth participation and leadership at all levels:</a:t>
            </a:r>
          </a:p>
          <a:p>
            <a:pPr marL="400050" lvl="0" indent="-285750">
              <a:spcBef>
                <a:spcPts val="1600"/>
              </a:spcBef>
              <a:buSzPts val="1800"/>
              <a:buFont typeface="Arial" panose="020B0604020202020204" pitchFamily="34" charset="0"/>
              <a:buChar char="•"/>
            </a:pPr>
            <a:r>
              <a:rPr lang="en-US" sz="1600" dirty="0">
                <a:solidFill>
                  <a:schemeClr val="bg2"/>
                </a:solidFill>
                <a:latin typeface="Calibri" panose="020F0502020204030204" pitchFamily="34" charset="0"/>
                <a:cs typeface="Calibri" panose="020F0502020204030204" pitchFamily="34" charset="0"/>
              </a:rPr>
              <a:t>Train staff to share power with youth</a:t>
            </a:r>
          </a:p>
          <a:p>
            <a:pPr marL="400050" lvl="0" indent="-285750">
              <a:buSzPts val="1800"/>
              <a:buFont typeface="Arial" panose="020B0604020202020204" pitchFamily="34" charset="0"/>
              <a:buChar char="•"/>
            </a:pPr>
            <a:r>
              <a:rPr lang="en-US" sz="1600" dirty="0">
                <a:solidFill>
                  <a:schemeClr val="bg2"/>
                </a:solidFill>
                <a:latin typeface="Calibri" panose="020F0502020204030204" pitchFamily="34" charset="0"/>
                <a:cs typeface="Calibri" panose="020F0502020204030204" pitchFamily="34" charset="0"/>
              </a:rPr>
              <a:t>Establish quotas for youth representation in governance</a:t>
            </a:r>
          </a:p>
          <a:p>
            <a:pPr marL="400050" lvl="0" indent="-285750">
              <a:buSzPts val="1800"/>
              <a:buFont typeface="Arial" panose="020B0604020202020204" pitchFamily="34" charset="0"/>
              <a:buChar char="•"/>
            </a:pPr>
            <a:r>
              <a:rPr lang="en-US" sz="1600" dirty="0">
                <a:solidFill>
                  <a:schemeClr val="bg2"/>
                </a:solidFill>
                <a:latin typeface="Calibri" panose="020F0502020204030204" pitchFamily="34" charset="0"/>
                <a:cs typeface="Calibri" panose="020F0502020204030204" pitchFamily="34" charset="0"/>
              </a:rPr>
              <a:t>Let youth participate across programs and divisions </a:t>
            </a:r>
          </a:p>
          <a:p>
            <a:pPr marL="400050" lvl="0" indent="-285750">
              <a:buSzPts val="1800"/>
              <a:buFont typeface="Arial" panose="020B0604020202020204" pitchFamily="34" charset="0"/>
              <a:buChar char="•"/>
            </a:pPr>
            <a:r>
              <a:rPr lang="en-US" sz="1600" dirty="0">
                <a:solidFill>
                  <a:schemeClr val="bg2"/>
                </a:solidFill>
                <a:latin typeface="Calibri" panose="020F0502020204030204" pitchFamily="34" charset="0"/>
                <a:cs typeface="Calibri" panose="020F0502020204030204" pitchFamily="34" charset="0"/>
              </a:rPr>
              <a:t>Absorb program graduates as staff</a:t>
            </a:r>
          </a:p>
          <a:p>
            <a:pPr lvl="0">
              <a:spcBef>
                <a:spcPts val="1600"/>
              </a:spcBef>
            </a:pPr>
            <a:r>
              <a:rPr lang="en-US" sz="1600" dirty="0">
                <a:solidFill>
                  <a:schemeClr val="bg2"/>
                </a:solidFill>
                <a:latin typeface="Calibri" panose="020F0502020204030204" pitchFamily="34" charset="0"/>
                <a:cs typeface="Calibri" panose="020F0502020204030204" pitchFamily="34" charset="0"/>
              </a:rPr>
              <a:t>Ensure mentorship for young leaders</a:t>
            </a:r>
          </a:p>
          <a:p>
            <a:pPr lvl="0">
              <a:spcBef>
                <a:spcPts val="1600"/>
              </a:spcBef>
            </a:pPr>
            <a:r>
              <a:rPr lang="en-US" sz="1600" dirty="0">
                <a:solidFill>
                  <a:schemeClr val="bg2"/>
                </a:solidFill>
                <a:latin typeface="Calibri" panose="020F0502020204030204" pitchFamily="34" charset="0"/>
                <a:cs typeface="Calibri" panose="020F0502020204030204" pitchFamily="34" charset="0"/>
              </a:rPr>
              <a:t>Compensate young people fairly</a:t>
            </a:r>
          </a:p>
        </p:txBody>
      </p:sp>
      <p:sp>
        <p:nvSpPr>
          <p:cNvPr id="13" name="Slide Number Placeholder 5">
            <a:extLst>
              <a:ext uri="{FF2B5EF4-FFF2-40B4-BE49-F238E27FC236}">
                <a16:creationId xmlns:a16="http://schemas.microsoft.com/office/drawing/2014/main" id="{8E2124F5-971B-9F48-AABD-B67A694E8A9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4" name="Footer Placeholder 2">
            <a:extLst>
              <a:ext uri="{FF2B5EF4-FFF2-40B4-BE49-F238E27FC236}">
                <a16:creationId xmlns:a16="http://schemas.microsoft.com/office/drawing/2014/main" id="{7AF07F24-EBB8-3547-8AF6-3457A01F2D17}"/>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185652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7CF317-7C0B-EC4C-8D82-1C48923B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87"/>
          <a:stretch/>
        </p:blipFill>
        <p:spPr>
          <a:xfrm>
            <a:off x="5730241" y="0"/>
            <a:ext cx="3413759" cy="5143500"/>
          </a:xfrm>
          <a:prstGeom prst="rect">
            <a:avLst/>
          </a:prstGeom>
        </p:spPr>
      </p:pic>
      <p:pic>
        <p:nvPicPr>
          <p:cNvPr id="7" name="Picture 6">
            <a:extLst>
              <a:ext uri="{FF2B5EF4-FFF2-40B4-BE49-F238E27FC236}">
                <a16:creationId xmlns:a16="http://schemas.microsoft.com/office/drawing/2014/main" id="{867A12BA-ECE7-F74E-9C15-467E5AA042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7"/>
          <a:stretch/>
        </p:blipFill>
        <p:spPr>
          <a:xfrm>
            <a:off x="0" y="0"/>
            <a:ext cx="5730241" cy="5143500"/>
          </a:xfrm>
          <a:prstGeom prst="rect">
            <a:avLst/>
          </a:prstGeom>
        </p:spPr>
      </p:pic>
      <p:sp>
        <p:nvSpPr>
          <p:cNvPr id="11" name="Rectangle 10">
            <a:extLst>
              <a:ext uri="{FF2B5EF4-FFF2-40B4-BE49-F238E27FC236}">
                <a16:creationId xmlns:a16="http://schemas.microsoft.com/office/drawing/2014/main" id="{D263C686-9A7B-3942-8FCD-8EF7387A6CE9}"/>
              </a:ext>
            </a:extLst>
          </p:cNvPr>
          <p:cNvSpPr/>
          <p:nvPr/>
        </p:nvSpPr>
        <p:spPr>
          <a:xfrm>
            <a:off x="277957" y="519839"/>
            <a:ext cx="8588087" cy="4103821"/>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12" name="Picture 11">
            <a:extLst>
              <a:ext uri="{FF2B5EF4-FFF2-40B4-BE49-F238E27FC236}">
                <a16:creationId xmlns:a16="http://schemas.microsoft.com/office/drawing/2014/main" id="{3094A5DC-A41E-F647-8C05-90F22E344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492" y="1545480"/>
            <a:ext cx="2743200" cy="2743200"/>
          </a:xfrm>
          <a:prstGeom prst="rect">
            <a:avLst/>
          </a:prstGeom>
        </p:spPr>
      </p:pic>
      <p:sp>
        <p:nvSpPr>
          <p:cNvPr id="9" name="Google Shape;106;p22">
            <a:extLst>
              <a:ext uri="{FF2B5EF4-FFF2-40B4-BE49-F238E27FC236}">
                <a16:creationId xmlns:a16="http://schemas.microsoft.com/office/drawing/2014/main" id="{D6937C62-07C2-3049-8A74-D1057B87D816}"/>
              </a:ext>
            </a:extLst>
          </p:cNvPr>
          <p:cNvSpPr txBox="1">
            <a:spLocks/>
          </p:cNvSpPr>
          <p:nvPr/>
        </p:nvSpPr>
        <p:spPr>
          <a:xfrm>
            <a:off x="335567" y="598244"/>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Calibri Light" panose="020F0302020204030204" pitchFamily="34" charset="0"/>
                <a:cs typeface="Calibri Light" panose="020F0302020204030204" pitchFamily="34" charset="0"/>
              </a:rPr>
              <a:t>Enabling Young People: </a:t>
            </a:r>
            <a:r>
              <a:rPr lang="en-US" sz="3200" b="1" i="1" dirty="0">
                <a:latin typeface="Calibri Light" panose="020F0302020204030204" pitchFamily="34" charset="0"/>
                <a:cs typeface="Calibri Light" panose="020F0302020204030204" pitchFamily="34" charset="0"/>
              </a:rPr>
              <a:t>Funder</a:t>
            </a:r>
            <a:r>
              <a:rPr lang="en-US" sz="3200" b="1" dirty="0">
                <a:latin typeface="Calibri Light" panose="020F0302020204030204" pitchFamily="34" charset="0"/>
                <a:cs typeface="Calibri Light" panose="020F0302020204030204" pitchFamily="34" charset="0"/>
              </a:rPr>
              <a:t> Recommendations </a:t>
            </a:r>
          </a:p>
        </p:txBody>
      </p:sp>
      <p:sp>
        <p:nvSpPr>
          <p:cNvPr id="10" name="Text Placeholder 3">
            <a:extLst>
              <a:ext uri="{FF2B5EF4-FFF2-40B4-BE49-F238E27FC236}">
                <a16:creationId xmlns:a16="http://schemas.microsoft.com/office/drawing/2014/main" id="{6F881E6E-2F87-0A48-8731-43AAFE20CA56}"/>
              </a:ext>
            </a:extLst>
          </p:cNvPr>
          <p:cNvSpPr txBox="1">
            <a:spLocks/>
          </p:cNvSpPr>
          <p:nvPr/>
        </p:nvSpPr>
        <p:spPr>
          <a:xfrm>
            <a:off x="4605743" y="1128856"/>
            <a:ext cx="4049159" cy="3416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600"/>
              </a:spcBef>
            </a:pPr>
            <a:r>
              <a:rPr lang="en-US" sz="2000" dirty="0">
                <a:solidFill>
                  <a:schemeClr val="bg2"/>
                </a:solidFill>
                <a:highlight>
                  <a:schemeClr val="lt1"/>
                </a:highlight>
                <a:latin typeface="Calibri" panose="020F0502020204030204" pitchFamily="34" charset="0"/>
                <a:cs typeface="Calibri" panose="020F0502020204030204" pitchFamily="34" charset="0"/>
              </a:rPr>
              <a:t>Stakeholders want to see:</a:t>
            </a:r>
          </a:p>
          <a:p>
            <a:pPr marL="457200" lvl="0" indent="-342900">
              <a:spcBef>
                <a:spcPts val="1600"/>
              </a:spcBef>
              <a:buSzPts val="1800"/>
              <a:buFont typeface="Arial" panose="020B0604020202020204" pitchFamily="34" charset="0"/>
              <a:buChar char="•"/>
            </a:pPr>
            <a:r>
              <a:rPr lang="en-US" sz="2000" dirty="0">
                <a:solidFill>
                  <a:schemeClr val="bg2"/>
                </a:solidFill>
                <a:highlight>
                  <a:schemeClr val="lt1"/>
                </a:highlight>
                <a:latin typeface="Calibri" panose="020F0502020204030204" pitchFamily="34" charset="0"/>
                <a:cs typeface="Calibri" panose="020F0502020204030204" pitchFamily="34" charset="0"/>
              </a:rPr>
              <a:t>Longer program cycles and/or general operating support</a:t>
            </a:r>
          </a:p>
          <a:p>
            <a:pPr marL="457200" lvl="0" indent="-342900">
              <a:buSzPts val="1800"/>
              <a:buFont typeface="Arial" panose="020B0604020202020204" pitchFamily="34" charset="0"/>
              <a:buChar char="•"/>
            </a:pPr>
            <a:r>
              <a:rPr lang="en-US" sz="2000" dirty="0">
                <a:solidFill>
                  <a:schemeClr val="bg2"/>
                </a:solidFill>
                <a:highlight>
                  <a:schemeClr val="lt1"/>
                </a:highlight>
                <a:latin typeface="Calibri" panose="020F0502020204030204" pitchFamily="34" charset="0"/>
                <a:cs typeface="Calibri" panose="020F0502020204030204" pitchFamily="34" charset="0"/>
              </a:rPr>
              <a:t>Greater flexibility</a:t>
            </a:r>
          </a:p>
          <a:p>
            <a:pPr marL="457200" lvl="0" indent="-342900">
              <a:buSzPts val="1800"/>
              <a:buFont typeface="Arial" panose="020B0604020202020204" pitchFamily="34" charset="0"/>
              <a:buChar char="•"/>
            </a:pPr>
            <a:r>
              <a:rPr lang="en-US" sz="2000" dirty="0">
                <a:solidFill>
                  <a:schemeClr val="bg2"/>
                </a:solidFill>
                <a:highlight>
                  <a:schemeClr val="lt1"/>
                </a:highlight>
                <a:latin typeface="Calibri" panose="020F0502020204030204" pitchFamily="34" charset="0"/>
                <a:cs typeface="Calibri" panose="020F0502020204030204" pitchFamily="34" charset="0"/>
              </a:rPr>
              <a:t>Technical assistance</a:t>
            </a:r>
          </a:p>
          <a:p>
            <a:pPr marL="457200" lvl="0" indent="-342900">
              <a:buSzPts val="1800"/>
              <a:buFont typeface="Arial" panose="020B0604020202020204" pitchFamily="34" charset="0"/>
              <a:buChar char="•"/>
            </a:pPr>
            <a:r>
              <a:rPr lang="en-US" sz="2000" dirty="0">
                <a:solidFill>
                  <a:schemeClr val="bg2"/>
                </a:solidFill>
                <a:highlight>
                  <a:schemeClr val="lt1"/>
                </a:highlight>
                <a:latin typeface="Calibri" panose="020F0502020204030204" pitchFamily="34" charset="0"/>
                <a:cs typeface="Calibri" panose="020F0502020204030204" pitchFamily="34" charset="0"/>
              </a:rPr>
              <a:t>Dedicated funding for M&amp;E, documentation, and dissemination</a:t>
            </a:r>
            <a:endParaRPr lang="en-US" sz="2000" dirty="0">
              <a:solidFill>
                <a:schemeClr val="bg2"/>
              </a:solidFill>
              <a:latin typeface="Calibri" panose="020F0502020204030204" pitchFamily="34" charset="0"/>
              <a:cs typeface="Calibri" panose="020F0502020204030204" pitchFamily="34" charset="0"/>
            </a:endParaRPr>
          </a:p>
        </p:txBody>
      </p:sp>
      <p:sp>
        <p:nvSpPr>
          <p:cNvPr id="13" name="Slide Number Placeholder 5">
            <a:extLst>
              <a:ext uri="{FF2B5EF4-FFF2-40B4-BE49-F238E27FC236}">
                <a16:creationId xmlns:a16="http://schemas.microsoft.com/office/drawing/2014/main" id="{443238B8-E2D5-574E-A7D9-76028C9BC63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14" name="Footer Placeholder 2">
            <a:extLst>
              <a:ext uri="{FF2B5EF4-FFF2-40B4-BE49-F238E27FC236}">
                <a16:creationId xmlns:a16="http://schemas.microsoft.com/office/drawing/2014/main" id="{760ACD4D-2FB5-6F4B-AEBC-7EC85822FBB3}"/>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35240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7CF317-7C0B-EC4C-8D82-1C48923B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87"/>
          <a:stretch/>
        </p:blipFill>
        <p:spPr>
          <a:xfrm>
            <a:off x="5730241" y="0"/>
            <a:ext cx="3413759" cy="5143500"/>
          </a:xfrm>
          <a:prstGeom prst="rect">
            <a:avLst/>
          </a:prstGeom>
        </p:spPr>
      </p:pic>
      <p:pic>
        <p:nvPicPr>
          <p:cNvPr id="7" name="Picture 6">
            <a:extLst>
              <a:ext uri="{FF2B5EF4-FFF2-40B4-BE49-F238E27FC236}">
                <a16:creationId xmlns:a16="http://schemas.microsoft.com/office/drawing/2014/main" id="{867A12BA-ECE7-F74E-9C15-467E5AA042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87"/>
          <a:stretch/>
        </p:blipFill>
        <p:spPr>
          <a:xfrm>
            <a:off x="0" y="0"/>
            <a:ext cx="5730241" cy="5143500"/>
          </a:xfrm>
          <a:prstGeom prst="rect">
            <a:avLst/>
          </a:prstGeom>
        </p:spPr>
      </p:pic>
      <p:sp>
        <p:nvSpPr>
          <p:cNvPr id="11" name="Rectangle 10">
            <a:extLst>
              <a:ext uri="{FF2B5EF4-FFF2-40B4-BE49-F238E27FC236}">
                <a16:creationId xmlns:a16="http://schemas.microsoft.com/office/drawing/2014/main" id="{D263C686-9A7B-3942-8FCD-8EF7387A6CE9}"/>
              </a:ext>
            </a:extLst>
          </p:cNvPr>
          <p:cNvSpPr/>
          <p:nvPr/>
        </p:nvSpPr>
        <p:spPr>
          <a:xfrm>
            <a:off x="277957" y="584489"/>
            <a:ext cx="8588087" cy="3974523"/>
          </a:xfrm>
          <a:prstGeom prst="rect">
            <a:avLst/>
          </a:prstGeom>
          <a:solidFill>
            <a:srgbClr val="5A2B62"/>
          </a:solidFill>
          <a:ln>
            <a:solidFill>
              <a:srgbClr val="3B1F3E"/>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2" name="AutoShape 2" descr="FRIDA">
            <a:extLst>
              <a:ext uri="{FF2B5EF4-FFF2-40B4-BE49-F238E27FC236}">
                <a16:creationId xmlns:a16="http://schemas.microsoft.com/office/drawing/2014/main" id="{C6E1DD08-94FB-DD44-B1CA-A76F5743A458}"/>
              </a:ext>
            </a:extLst>
          </p:cNvPr>
          <p:cNvSpPr>
            <a:spLocks noChangeAspect="1" noChangeArrowheads="1"/>
          </p:cNvSpPr>
          <p:nvPr/>
        </p:nvSpPr>
        <p:spPr bwMode="auto">
          <a:xfrm>
            <a:off x="4033838" y="2286000"/>
            <a:ext cx="1076325" cy="571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AutoShape 4" descr="FRIDA">
            <a:extLst>
              <a:ext uri="{FF2B5EF4-FFF2-40B4-BE49-F238E27FC236}">
                <a16:creationId xmlns:a16="http://schemas.microsoft.com/office/drawing/2014/main" id="{A5142B3D-8860-2942-B9A3-A5833245563B}"/>
              </a:ext>
            </a:extLst>
          </p:cNvPr>
          <p:cNvSpPr>
            <a:spLocks noChangeAspect="1" noChangeArrowheads="1"/>
          </p:cNvSpPr>
          <p:nvPr/>
        </p:nvSpPr>
        <p:spPr bwMode="auto">
          <a:xfrm>
            <a:off x="4148138" y="2400300"/>
            <a:ext cx="1076325" cy="571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6" descr="Frida">
            <a:extLst>
              <a:ext uri="{FF2B5EF4-FFF2-40B4-BE49-F238E27FC236}">
                <a16:creationId xmlns:a16="http://schemas.microsoft.com/office/drawing/2014/main" id="{AA10CF2C-CF70-0C45-8CD2-69539AA3AC17}"/>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9" name="Picture 8">
            <a:extLst>
              <a:ext uri="{FF2B5EF4-FFF2-40B4-BE49-F238E27FC236}">
                <a16:creationId xmlns:a16="http://schemas.microsoft.com/office/drawing/2014/main" id="{522A2F1A-9C11-6A4C-9C5E-1C7AD5E694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242" r="6939" b="17950"/>
          <a:stretch/>
        </p:blipFill>
        <p:spPr>
          <a:xfrm>
            <a:off x="1014631" y="1781798"/>
            <a:ext cx="2000233" cy="1579905"/>
          </a:xfrm>
          <a:prstGeom prst="rect">
            <a:avLst/>
          </a:prstGeom>
        </p:spPr>
      </p:pic>
      <p:pic>
        <p:nvPicPr>
          <p:cNvPr id="3080" name="Picture 8" descr="Image may contain: one or more people and people sitting">
            <a:extLst>
              <a:ext uri="{FF2B5EF4-FFF2-40B4-BE49-F238E27FC236}">
                <a16:creationId xmlns:a16="http://schemas.microsoft.com/office/drawing/2014/main" id="{B2D60F71-FB02-634B-88F2-390013DC2FD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02772" y="1189264"/>
            <a:ext cx="4866494" cy="273740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ooter Placeholder 2">
            <a:extLst>
              <a:ext uri="{FF2B5EF4-FFF2-40B4-BE49-F238E27FC236}">
                <a16:creationId xmlns:a16="http://schemas.microsoft.com/office/drawing/2014/main" id="{026BD7EF-4DD5-2A46-87AF-DFAEE8877D65}"/>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 </a:t>
            </a:r>
            <a:fld id="{BE9BC7A2-38C9-3B4E-B561-3CBA46730C60}" type="slidenum">
              <a:rPr lang="en-US" sz="1100" smtClean="0">
                <a:solidFill>
                  <a:schemeClr val="bg2"/>
                </a:solidFill>
              </a:rPr>
              <a:t>18</a:t>
            </a:fld>
            <a:endParaRPr lang="en-US" sz="1100" dirty="0">
              <a:solidFill>
                <a:schemeClr val="bg2"/>
              </a:solidFill>
            </a:endParaRPr>
          </a:p>
        </p:txBody>
      </p:sp>
    </p:spTree>
    <p:extLst>
      <p:ext uri="{BB962C8B-B14F-4D97-AF65-F5344CB8AC3E}">
        <p14:creationId xmlns:p14="http://schemas.microsoft.com/office/powerpoint/2010/main" val="165096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2A86F"/>
        </a:solidFill>
        <a:effectLst/>
      </p:bgPr>
    </p:bg>
    <p:spTree>
      <p:nvGrpSpPr>
        <p:cNvPr id="1" name=""/>
        <p:cNvGrpSpPr/>
        <p:nvPr/>
      </p:nvGrpSpPr>
      <p:grpSpPr>
        <a:xfrm>
          <a:off x="0" y="0"/>
          <a:ext cx="0" cy="0"/>
          <a:chOff x="0" y="0"/>
          <a:chExt cx="0" cy="0"/>
        </a:xfrm>
      </p:grpSpPr>
      <p:sp>
        <p:nvSpPr>
          <p:cNvPr id="11" name="Google Shape;137;p27">
            <a:extLst>
              <a:ext uri="{FF2B5EF4-FFF2-40B4-BE49-F238E27FC236}">
                <a16:creationId xmlns:a16="http://schemas.microsoft.com/office/drawing/2014/main" id="{444D3B48-2523-474F-A9CE-AF61C0F7A521}"/>
              </a:ext>
            </a:extLst>
          </p:cNvPr>
          <p:cNvSpPr txBox="1">
            <a:spLocks/>
          </p:cNvSpPr>
          <p:nvPr/>
        </p:nvSpPr>
        <p:spPr>
          <a:xfrm>
            <a:off x="469355" y="1252872"/>
            <a:ext cx="8205290" cy="341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1600"/>
              </a:spcBef>
              <a:buFont typeface="Arial"/>
              <a:buNone/>
            </a:pPr>
            <a:r>
              <a:rPr lang="en-US" sz="2400" i="1" dirty="0">
                <a:solidFill>
                  <a:schemeClr val="bg1"/>
                </a:solidFill>
                <a:latin typeface="Calibri" panose="020F0502020204030204" pitchFamily="34" charset="0"/>
                <a:cs typeface="Calibri" panose="020F0502020204030204" pitchFamily="34" charset="0"/>
              </a:rPr>
              <a:t>“Many of us face big challenges in transitioning from the range of opportunities available to ‘young people’ to relatively fewer after the age of 30. More options should be available to help bridge this period as we move into professional roles at higher levels</a:t>
            </a:r>
            <a:r>
              <a:rPr lang="en-US" sz="2000" dirty="0">
                <a:solidFill>
                  <a:schemeClr val="bg1"/>
                </a:solidFill>
                <a:latin typeface="Calibri" panose="020F0502020204030204" pitchFamily="34" charset="0"/>
                <a:cs typeface="Calibri" panose="020F0502020204030204" pitchFamily="34" charset="0"/>
              </a:rPr>
              <a:t>.” </a:t>
            </a:r>
          </a:p>
          <a:p>
            <a:pPr marL="0" indent="0" algn="r">
              <a:spcBef>
                <a:spcPts val="1600"/>
              </a:spcBef>
              <a:spcAft>
                <a:spcPts val="1600"/>
              </a:spcAft>
              <a:buFont typeface="Arial"/>
              <a:buNone/>
            </a:pPr>
            <a:r>
              <a:rPr lang="en-US" sz="2000" dirty="0">
                <a:solidFill>
                  <a:schemeClr val="bg1"/>
                </a:solidFill>
                <a:latin typeface="Calibri" panose="020F0502020204030204" pitchFamily="34" charset="0"/>
                <a:cs typeface="Calibri" panose="020F0502020204030204" pitchFamily="34" charset="0"/>
              </a:rPr>
              <a:t>- young male interviewee, Sri Lanka</a:t>
            </a:r>
          </a:p>
        </p:txBody>
      </p:sp>
      <p:sp>
        <p:nvSpPr>
          <p:cNvPr id="12" name="Google Shape;136;p27">
            <a:extLst>
              <a:ext uri="{FF2B5EF4-FFF2-40B4-BE49-F238E27FC236}">
                <a16:creationId xmlns:a16="http://schemas.microsoft.com/office/drawing/2014/main" id="{59A37D75-E050-184E-A33B-F0A99DBFD5BC}"/>
              </a:ext>
            </a:extLst>
          </p:cNvPr>
          <p:cNvSpPr txBox="1">
            <a:spLocks/>
          </p:cNvSpPr>
          <p:nvPr/>
        </p:nvSpPr>
        <p:spPr>
          <a:xfrm>
            <a:off x="311700" y="680172"/>
            <a:ext cx="8520600" cy="57270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solidFill>
                  <a:schemeClr val="bg1"/>
                </a:solidFill>
                <a:latin typeface="Calibri Light" panose="020F0302020204030204" pitchFamily="34" charset="0"/>
                <a:cs typeface="Calibri Light" panose="020F0302020204030204" pitchFamily="34" charset="0"/>
              </a:rPr>
              <a:t>Connecting Young People to What’s Next: Findings</a:t>
            </a:r>
          </a:p>
        </p:txBody>
      </p:sp>
      <p:sp>
        <p:nvSpPr>
          <p:cNvPr id="13" name="Slide Number Placeholder 5">
            <a:extLst>
              <a:ext uri="{FF2B5EF4-FFF2-40B4-BE49-F238E27FC236}">
                <a16:creationId xmlns:a16="http://schemas.microsoft.com/office/drawing/2014/main" id="{8CF8DFB0-77E0-F94C-B0F8-78B7F21BEB6F}"/>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14" name="Footer Placeholder 2">
            <a:extLst>
              <a:ext uri="{FF2B5EF4-FFF2-40B4-BE49-F238E27FC236}">
                <a16:creationId xmlns:a16="http://schemas.microsoft.com/office/drawing/2014/main" id="{67E20F31-1171-A842-AF42-AE8C2AD2D0C0}"/>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38349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38D4A6-72B1-584C-993B-ED267CCA5B5F}"/>
              </a:ext>
            </a:extLst>
          </p:cNvPr>
          <p:cNvSpPr>
            <a:spLocks noGrp="1"/>
          </p:cNvSpPr>
          <p:nvPr>
            <p:ph type="sldNum" idx="12"/>
          </p:nvPr>
        </p:nvSpPr>
        <p:spPr/>
        <p:txBody>
          <a:bodyPr/>
          <a:lstStyle/>
          <a:p>
            <a:fld id="{6DFD0D61-8DE3-5C40-BE32-BD7459E08A31}" type="slidenum">
              <a:rPr lang="en-US" smtClean="0"/>
              <a:t>2</a:t>
            </a:fld>
            <a:endParaRPr lang="en-US"/>
          </a:p>
        </p:txBody>
      </p:sp>
      <p:sp>
        <p:nvSpPr>
          <p:cNvPr id="8" name="Footer Placeholder 2">
            <a:extLst>
              <a:ext uri="{FF2B5EF4-FFF2-40B4-BE49-F238E27FC236}">
                <a16:creationId xmlns:a16="http://schemas.microsoft.com/office/drawing/2014/main" id="{113FD989-C8FE-9948-BAFF-44E61CA56C33}"/>
              </a:ext>
            </a:extLst>
          </p:cNvPr>
          <p:cNvSpPr>
            <a:spLocks noGrp="1"/>
          </p:cNvSpPr>
          <p:nvPr>
            <p:ph type="ftr" sz="quarter" idx="4294967295"/>
          </p:nvPr>
        </p:nvSpPr>
        <p:spPr>
          <a:xfrm>
            <a:off x="6057900" y="4716463"/>
            <a:ext cx="3086100" cy="274637"/>
          </a:xfrm>
          <a:prstGeom prst="rect">
            <a:avLst/>
          </a:prstGeom>
        </p:spPr>
        <p:txBody>
          <a:bodyPr/>
          <a:lstStyle/>
          <a:p>
            <a:pPr algn="ctr"/>
            <a:r>
              <a:rPr lang="en-US" sz="1100" dirty="0" err="1">
                <a:solidFill>
                  <a:schemeClr val="tx1">
                    <a:lumMod val="50000"/>
                    <a:lumOff val="50000"/>
                  </a:schemeClr>
                </a:solidFill>
              </a:rPr>
              <a:t>yieldproject.org</a:t>
            </a:r>
            <a:r>
              <a:rPr lang="en-US" sz="1100" dirty="0">
                <a:solidFill>
                  <a:schemeClr val="tx1">
                    <a:lumMod val="50000"/>
                    <a:lumOff val="50000"/>
                  </a:schemeClr>
                </a:solidFill>
              </a:rPr>
              <a:t>  |</a:t>
            </a:r>
          </a:p>
        </p:txBody>
      </p:sp>
      <p:sp>
        <p:nvSpPr>
          <p:cNvPr id="7" name="Title 6">
            <a:extLst>
              <a:ext uri="{FF2B5EF4-FFF2-40B4-BE49-F238E27FC236}">
                <a16:creationId xmlns:a16="http://schemas.microsoft.com/office/drawing/2014/main" id="{D56997D3-4A88-D04B-A09C-309F5D27FB44}"/>
              </a:ext>
            </a:extLst>
          </p:cNvPr>
          <p:cNvSpPr>
            <a:spLocks noGrp="1"/>
          </p:cNvSpPr>
          <p:nvPr>
            <p:ph type="title" idx="4294967295"/>
          </p:nvPr>
        </p:nvSpPr>
        <p:spPr>
          <a:xfrm>
            <a:off x="311150" y="513720"/>
            <a:ext cx="8521700" cy="573088"/>
          </a:xfrm>
          <a:ln w="28575">
            <a:noFill/>
          </a:ln>
        </p:spPr>
        <p:txBody>
          <a:bodyPr anchor="ctr"/>
          <a:lstStyle/>
          <a:p>
            <a:r>
              <a:rPr lang="en-US" sz="3600" b="1" dirty="0">
                <a:solidFill>
                  <a:srgbClr val="3B1F3E"/>
                </a:solidFill>
                <a:latin typeface="Calibri Light" panose="020F0302020204030204" pitchFamily="34" charset="0"/>
                <a:cs typeface="Calibri Light" panose="020F0302020204030204" pitchFamily="34" charset="0"/>
              </a:rPr>
              <a:t>Table of Contents</a:t>
            </a:r>
          </a:p>
        </p:txBody>
      </p:sp>
      <p:pic>
        <p:nvPicPr>
          <p:cNvPr id="5" name="Picture 4">
            <a:extLst>
              <a:ext uri="{FF2B5EF4-FFF2-40B4-BE49-F238E27FC236}">
                <a16:creationId xmlns:a16="http://schemas.microsoft.com/office/drawing/2014/main" id="{441A885D-9E5B-7A49-B7AB-3751FEC4E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45817"/>
            <a:ext cx="4572000" cy="5097683"/>
          </a:xfrm>
          <a:prstGeom prst="rect">
            <a:avLst/>
          </a:prstGeom>
        </p:spPr>
      </p:pic>
      <p:graphicFrame>
        <p:nvGraphicFramePr>
          <p:cNvPr id="12" name="Table 11">
            <a:extLst>
              <a:ext uri="{FF2B5EF4-FFF2-40B4-BE49-F238E27FC236}">
                <a16:creationId xmlns:a16="http://schemas.microsoft.com/office/drawing/2014/main" id="{2573040E-4234-064D-8E2D-8B984B783D7E}"/>
              </a:ext>
            </a:extLst>
          </p:cNvPr>
          <p:cNvGraphicFramePr>
            <a:graphicFrameLocks noGrp="1"/>
          </p:cNvGraphicFramePr>
          <p:nvPr>
            <p:extLst>
              <p:ext uri="{D42A27DB-BD31-4B8C-83A1-F6EECF244321}">
                <p14:modId xmlns:p14="http://schemas.microsoft.com/office/powerpoint/2010/main" val="2285881213"/>
              </p:ext>
            </p:extLst>
          </p:nvPr>
        </p:nvGraphicFramePr>
        <p:xfrm>
          <a:off x="311150" y="1152525"/>
          <a:ext cx="4260850" cy="3691783"/>
        </p:xfrm>
        <a:graphic>
          <a:graphicData uri="http://schemas.openxmlformats.org/drawingml/2006/table">
            <a:tbl>
              <a:tblPr firstRow="1" firstCol="1" bandRow="1">
                <a:tableStyleId>{5940675A-B579-460E-94D1-54222C63F5DA}</a:tableStyleId>
              </a:tblPr>
              <a:tblGrid>
                <a:gridCol w="4260850">
                  <a:extLst>
                    <a:ext uri="{9D8B030D-6E8A-4147-A177-3AD203B41FA5}">
                      <a16:colId xmlns:a16="http://schemas.microsoft.com/office/drawing/2014/main" val="842305060"/>
                    </a:ext>
                  </a:extLst>
                </a:gridCol>
              </a:tblGrid>
              <a:tr h="709371">
                <a:tc>
                  <a:txBody>
                    <a:bodyPr/>
                    <a:lstStyle/>
                    <a:p>
                      <a:pPr marL="0" marR="0" algn="l">
                        <a:lnSpc>
                          <a:spcPct val="150000"/>
                        </a:lnSpc>
                        <a:spcBef>
                          <a:spcPts val="0"/>
                        </a:spcBef>
                        <a:spcAft>
                          <a:spcPts val="0"/>
                        </a:spcAft>
                      </a:pPr>
                      <a:r>
                        <a:rPr lang="en-US" sz="2000" b="0" i="0" dirty="0">
                          <a:solidFill>
                            <a:srgbClr val="3B1F3E"/>
                          </a:solidFill>
                          <a:effectLst/>
                          <a:latin typeface="Calibri" panose="020F0502020204030204" pitchFamily="34" charset="0"/>
                          <a:ea typeface="MS Mincho" panose="02020609040205080304" pitchFamily="49" charset="-128"/>
                          <a:cs typeface="Calibri" panose="020F0502020204030204" pitchFamily="34" charset="0"/>
                        </a:rPr>
                        <a:t> 1. About YIELD</a:t>
                      </a:r>
                      <a:endParaRPr lang="en-US" sz="2000" b="0" i="0" dirty="0">
                        <a:solidFill>
                          <a:srgbClr val="3B1F3E"/>
                        </a:solidFill>
                        <a:effectLst/>
                        <a:latin typeface="Calibri" panose="020F0502020204030204" pitchFamily="34" charset="0"/>
                        <a:cs typeface="Calibri" panose="020F05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4155350"/>
                  </a:ext>
                </a:extLst>
              </a:tr>
              <a:tr h="709371">
                <a:tc>
                  <a:txBody>
                    <a:bodyPr/>
                    <a:lstStyle/>
                    <a:p>
                      <a:pPr marL="0" marR="0" algn="l">
                        <a:lnSpc>
                          <a:spcPct val="150000"/>
                        </a:lnSpc>
                        <a:spcBef>
                          <a:spcPts val="0"/>
                        </a:spcBef>
                        <a:spcAft>
                          <a:spcPts val="0"/>
                        </a:spcAft>
                      </a:pPr>
                      <a:r>
                        <a:rPr lang="en-US" sz="2000" b="0" i="0" dirty="0">
                          <a:solidFill>
                            <a:srgbClr val="3B1F3E"/>
                          </a:solidFill>
                          <a:effectLst/>
                          <a:latin typeface="Calibri" panose="020F0502020204030204" pitchFamily="34" charset="0"/>
                          <a:cs typeface="Calibri" panose="020F0502020204030204" pitchFamily="34" charset="0"/>
                        </a:rPr>
                        <a:t> 2. Why this report</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8899386"/>
                  </a:ext>
                </a:extLst>
              </a:tr>
              <a:tr h="781835">
                <a:tc>
                  <a:txBody>
                    <a:bodyPr/>
                    <a:lstStyle/>
                    <a:p>
                      <a:pPr marL="0" marR="0" algn="l">
                        <a:lnSpc>
                          <a:spcPct val="150000"/>
                        </a:lnSpc>
                        <a:spcBef>
                          <a:spcPts val="0"/>
                        </a:spcBef>
                        <a:spcAft>
                          <a:spcPts val="0"/>
                        </a:spcAft>
                      </a:pPr>
                      <a:r>
                        <a:rPr lang="en-US" sz="2000" b="0" i="0" dirty="0">
                          <a:solidFill>
                            <a:srgbClr val="3B1F3E"/>
                          </a:solidFill>
                          <a:effectLst/>
                          <a:latin typeface="Calibri" panose="020F0502020204030204" pitchFamily="34" charset="0"/>
                          <a:ea typeface="MS Mincho" panose="02020609040205080304" pitchFamily="49" charset="-128"/>
                          <a:cs typeface="Calibri" panose="020F0502020204030204" pitchFamily="34" charset="0"/>
                        </a:rPr>
                        <a:t> 3. </a:t>
                      </a:r>
                      <a:r>
                        <a:rPr lang="en-US" sz="2000" b="0" i="0" dirty="0">
                          <a:solidFill>
                            <a:srgbClr val="3B1F3E"/>
                          </a:solidFill>
                          <a:effectLst/>
                          <a:latin typeface="Calibri" panose="020F0502020204030204" pitchFamily="34" charset="0"/>
                          <a:cs typeface="Calibri" panose="020F0502020204030204" pitchFamily="34" charset="0"/>
                        </a:rPr>
                        <a:t>Findings &amp; recommendations</a:t>
                      </a:r>
                      <a:endParaRPr lang="en-US" sz="2000" b="0" i="0" dirty="0">
                        <a:solidFill>
                          <a:srgbClr val="3B1F3E"/>
                        </a:solidFill>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19598"/>
                  </a:ext>
                </a:extLst>
              </a:tr>
              <a:tr h="781835">
                <a:tc>
                  <a:txBody>
                    <a:bodyPr/>
                    <a:lstStyle/>
                    <a:p>
                      <a:pPr marL="0" marR="0" algn="l">
                        <a:lnSpc>
                          <a:spcPct val="150000"/>
                        </a:lnSpc>
                        <a:spcBef>
                          <a:spcPts val="0"/>
                        </a:spcBef>
                        <a:spcAft>
                          <a:spcPts val="0"/>
                        </a:spcAft>
                      </a:pPr>
                      <a:r>
                        <a:rPr lang="en-US" sz="2000" b="0" i="0" dirty="0">
                          <a:solidFill>
                            <a:srgbClr val="3B1F3E"/>
                          </a:solidFill>
                          <a:effectLst/>
                          <a:latin typeface="Calibri" panose="020F0502020204030204" pitchFamily="34" charset="0"/>
                          <a:ea typeface="MS Mincho" panose="02020609040205080304" pitchFamily="49" charset="-128"/>
                          <a:cs typeface="Calibri" panose="020F0502020204030204" pitchFamily="34" charset="0"/>
                        </a:rPr>
                        <a:t> 4. Next steps and resources</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8683664"/>
                  </a:ext>
                </a:extLst>
              </a:tr>
              <a:tr h="709371">
                <a:tc>
                  <a:txBody>
                    <a:bodyPr/>
                    <a:lstStyle/>
                    <a:p>
                      <a:pPr marL="0" marR="0" algn="l">
                        <a:lnSpc>
                          <a:spcPct val="150000"/>
                        </a:lnSpc>
                        <a:spcBef>
                          <a:spcPts val="0"/>
                        </a:spcBef>
                        <a:spcAft>
                          <a:spcPts val="0"/>
                        </a:spcAft>
                      </a:pPr>
                      <a:r>
                        <a:rPr lang="en-US" sz="2000" b="0" i="0" dirty="0">
                          <a:solidFill>
                            <a:srgbClr val="3B1F3E"/>
                          </a:solidFill>
                          <a:effectLst/>
                          <a:latin typeface="Calibri" panose="020F0502020204030204" pitchFamily="34" charset="0"/>
                          <a:ea typeface="MS Mincho" panose="02020609040205080304" pitchFamily="49" charset="-128"/>
                          <a:cs typeface="Calibri" panose="020F0502020204030204" pitchFamily="34" charset="0"/>
                        </a:rPr>
                        <a:t> 5. Q&amp;A + discussion </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0017861"/>
                  </a:ext>
                </a:extLst>
              </a:tr>
            </a:tbl>
          </a:graphicData>
        </a:graphic>
      </p:graphicFrame>
      <p:sp>
        <p:nvSpPr>
          <p:cNvPr id="14" name="Slide Number Placeholder 1">
            <a:extLst>
              <a:ext uri="{FF2B5EF4-FFF2-40B4-BE49-F238E27FC236}">
                <a16:creationId xmlns:a16="http://schemas.microsoft.com/office/drawing/2014/main" id="{A38D9816-A7F6-D64B-B1FC-3BC5B28717B5}"/>
              </a:ext>
            </a:extLst>
          </p:cNvPr>
          <p:cNvSpPr txBox="1">
            <a:spLocks/>
          </p:cNvSpPr>
          <p:nvPr/>
        </p:nvSpPr>
        <p:spPr>
          <a:xfrm>
            <a:off x="8472458" y="4663218"/>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a:t>
            </a:fld>
            <a:endParaRPr lang="en" dirty="0"/>
          </a:p>
        </p:txBody>
      </p:sp>
      <p:sp>
        <p:nvSpPr>
          <p:cNvPr id="17" name="Footer Placeholder 2">
            <a:extLst>
              <a:ext uri="{FF2B5EF4-FFF2-40B4-BE49-F238E27FC236}">
                <a16:creationId xmlns:a16="http://schemas.microsoft.com/office/drawing/2014/main" id="{9C15BA5A-B1EA-2F45-9C13-3C99E9FF3B95}"/>
              </a:ext>
            </a:extLst>
          </p:cNvPr>
          <p:cNvSpPr txBox="1">
            <a:spLocks/>
          </p:cNvSpPr>
          <p:nvPr/>
        </p:nvSpPr>
        <p:spPr>
          <a:xfrm>
            <a:off x="6670791" y="4716537"/>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cxnSp>
        <p:nvCxnSpPr>
          <p:cNvPr id="9" name="Straight Connector 8">
            <a:extLst>
              <a:ext uri="{FF2B5EF4-FFF2-40B4-BE49-F238E27FC236}">
                <a16:creationId xmlns:a16="http://schemas.microsoft.com/office/drawing/2014/main" id="{77C9E9A3-55CE-4344-A8DD-F264E5145CA1}"/>
              </a:ext>
            </a:extLst>
          </p:cNvPr>
          <p:cNvCxnSpPr>
            <a:cxnSpLocks noChangeAspect="1"/>
          </p:cNvCxnSpPr>
          <p:nvPr/>
        </p:nvCxnSpPr>
        <p:spPr>
          <a:xfrm>
            <a:off x="61897" y="1205790"/>
            <a:ext cx="4510103" cy="0"/>
          </a:xfrm>
          <a:prstGeom prst="line">
            <a:avLst/>
          </a:prstGeom>
          <a:ln w="38100">
            <a:solidFill>
              <a:srgbClr val="3B1F3E"/>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5081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1DA8D-3273-5C46-9526-06028D055A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40"/>
          <a:stretch/>
        </p:blipFill>
        <p:spPr>
          <a:xfrm>
            <a:off x="-617220" y="0"/>
            <a:ext cx="6473952" cy="5143500"/>
          </a:xfrm>
          <a:prstGeom prst="rect">
            <a:avLst/>
          </a:prstGeom>
        </p:spPr>
      </p:pic>
      <p:pic>
        <p:nvPicPr>
          <p:cNvPr id="6" name="Picture 5">
            <a:extLst>
              <a:ext uri="{FF2B5EF4-FFF2-40B4-BE49-F238E27FC236}">
                <a16:creationId xmlns:a16="http://schemas.microsoft.com/office/drawing/2014/main" id="{F8F2EF34-C4D0-0B43-845F-2BEB236570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408"/>
          <a:stretch/>
        </p:blipFill>
        <p:spPr>
          <a:xfrm>
            <a:off x="5241634" y="-7038"/>
            <a:ext cx="3902366" cy="5143500"/>
          </a:xfrm>
          <a:prstGeom prst="rect">
            <a:avLst/>
          </a:prstGeom>
        </p:spPr>
      </p:pic>
      <p:sp>
        <p:nvSpPr>
          <p:cNvPr id="9" name="Title 6">
            <a:extLst>
              <a:ext uri="{FF2B5EF4-FFF2-40B4-BE49-F238E27FC236}">
                <a16:creationId xmlns:a16="http://schemas.microsoft.com/office/drawing/2014/main" id="{2E3DFF4D-B8D4-B34F-9F26-87BE3724E823}"/>
              </a:ext>
            </a:extLst>
          </p:cNvPr>
          <p:cNvSpPr>
            <a:spLocks noGrp="1"/>
          </p:cNvSpPr>
          <p:nvPr>
            <p:ph type="title"/>
          </p:nvPr>
        </p:nvSpPr>
        <p:spPr>
          <a:xfrm>
            <a:off x="1777573" y="1406212"/>
            <a:ext cx="6737777" cy="994172"/>
          </a:xfrm>
          <a:ln w="28575">
            <a:noFill/>
          </a:ln>
        </p:spPr>
        <p:txBody>
          <a:bodyPr anchor="ctr"/>
          <a:lstStyle/>
          <a:p>
            <a:r>
              <a:rPr lang="en-US" b="1" dirty="0">
                <a:solidFill>
                  <a:srgbClr val="71AB6E"/>
                </a:solidFill>
              </a:rPr>
              <a:t>CONNECT </a:t>
            </a:r>
          </a:p>
        </p:txBody>
      </p:sp>
      <p:cxnSp>
        <p:nvCxnSpPr>
          <p:cNvPr id="10" name="Straight Connector 9">
            <a:extLst>
              <a:ext uri="{FF2B5EF4-FFF2-40B4-BE49-F238E27FC236}">
                <a16:creationId xmlns:a16="http://schemas.microsoft.com/office/drawing/2014/main" id="{8EFB26D8-27BF-2042-90EB-C1178AA61A2E}"/>
              </a:ext>
            </a:extLst>
          </p:cNvPr>
          <p:cNvCxnSpPr>
            <a:cxnSpLocks noChangeAspect="1"/>
          </p:cNvCxnSpPr>
          <p:nvPr/>
        </p:nvCxnSpPr>
        <p:spPr>
          <a:xfrm>
            <a:off x="1777573" y="2148316"/>
            <a:ext cx="673777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0B463FEF-F7D8-2A41-9979-E452BBCE3657}"/>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8" name="Picture 7">
            <a:extLst>
              <a:ext uri="{FF2B5EF4-FFF2-40B4-BE49-F238E27FC236}">
                <a16:creationId xmlns:a16="http://schemas.microsoft.com/office/drawing/2014/main" id="{CFC9CB6C-F397-C847-948E-34FE54BA5C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0309" y="1555524"/>
            <a:ext cx="2743200" cy="2743200"/>
          </a:xfrm>
          <a:prstGeom prst="rect">
            <a:avLst/>
          </a:prstGeom>
        </p:spPr>
      </p:pic>
      <p:sp>
        <p:nvSpPr>
          <p:cNvPr id="11" name="Text Placeholder 3">
            <a:extLst>
              <a:ext uri="{FF2B5EF4-FFF2-40B4-BE49-F238E27FC236}">
                <a16:creationId xmlns:a16="http://schemas.microsoft.com/office/drawing/2014/main" id="{DA153822-D891-2F43-8660-7C8BD69A5B56}"/>
              </a:ext>
            </a:extLst>
          </p:cNvPr>
          <p:cNvSpPr txBox="1">
            <a:spLocks/>
          </p:cNvSpPr>
          <p:nvPr/>
        </p:nvSpPr>
        <p:spPr>
          <a:xfrm>
            <a:off x="277956" y="973836"/>
            <a:ext cx="4260300" cy="3416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US" dirty="0">
              <a:highlight>
                <a:schemeClr val="lt1"/>
              </a:highlight>
            </a:endParaRPr>
          </a:p>
          <a:p>
            <a:pPr marL="457200" lvl="0" indent="-342900">
              <a:spcBef>
                <a:spcPts val="1600"/>
              </a:spcBef>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Support formal peer and professional networks</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Create pathways for young people to “age up” rather than age out</a:t>
            </a:r>
          </a:p>
          <a:p>
            <a:pPr marL="914400" lvl="1" indent="-317500">
              <a:buSzPts val="14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More entry-level positions </a:t>
            </a:r>
          </a:p>
          <a:p>
            <a:pPr marL="914400" lvl="1" indent="-317500">
              <a:buSzPts val="14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Transitions to higher-level, paid roles</a:t>
            </a:r>
          </a:p>
          <a:p>
            <a:pPr marL="914400" lvl="1" indent="-317500">
              <a:buSzPts val="14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Two-way, local-to-global youth-participation feedback loops</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Connect and support cohorts of young leaders—across sectors</a:t>
            </a:r>
          </a:p>
        </p:txBody>
      </p:sp>
      <p:sp>
        <p:nvSpPr>
          <p:cNvPr id="12" name="Google Shape;136;p27">
            <a:extLst>
              <a:ext uri="{FF2B5EF4-FFF2-40B4-BE49-F238E27FC236}">
                <a16:creationId xmlns:a16="http://schemas.microsoft.com/office/drawing/2014/main" id="{0201F92F-BE09-E54D-A4C6-37EECDE7AB1C}"/>
              </a:ext>
            </a:extLst>
          </p:cNvPr>
          <p:cNvSpPr txBox="1">
            <a:spLocks/>
          </p:cNvSpPr>
          <p:nvPr/>
        </p:nvSpPr>
        <p:spPr>
          <a:xfrm>
            <a:off x="368850" y="706644"/>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latin typeface="Calibri Light" panose="020F0302020204030204" pitchFamily="34" charset="0"/>
                <a:cs typeface="Calibri Light" panose="020F0302020204030204" pitchFamily="34" charset="0"/>
              </a:rPr>
              <a:t>Connecting Young People to What’s Next: Recommendations</a:t>
            </a:r>
          </a:p>
        </p:txBody>
      </p:sp>
      <p:sp>
        <p:nvSpPr>
          <p:cNvPr id="13" name="Slide Number Placeholder 5">
            <a:extLst>
              <a:ext uri="{FF2B5EF4-FFF2-40B4-BE49-F238E27FC236}">
                <a16:creationId xmlns:a16="http://schemas.microsoft.com/office/drawing/2014/main" id="{9449718F-DF8C-844C-B830-909D2D0C251E}"/>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14" name="Footer Placeholder 2">
            <a:extLst>
              <a:ext uri="{FF2B5EF4-FFF2-40B4-BE49-F238E27FC236}">
                <a16:creationId xmlns:a16="http://schemas.microsoft.com/office/drawing/2014/main" id="{DC598E49-DABA-5C40-8EEB-F079C2F70A06}"/>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57328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1DA8D-3273-5C46-9526-06028D055A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40"/>
          <a:stretch/>
        </p:blipFill>
        <p:spPr>
          <a:xfrm>
            <a:off x="-617220" y="0"/>
            <a:ext cx="6473952" cy="5143500"/>
          </a:xfrm>
          <a:prstGeom prst="rect">
            <a:avLst/>
          </a:prstGeom>
        </p:spPr>
      </p:pic>
      <p:pic>
        <p:nvPicPr>
          <p:cNvPr id="6" name="Picture 5">
            <a:extLst>
              <a:ext uri="{FF2B5EF4-FFF2-40B4-BE49-F238E27FC236}">
                <a16:creationId xmlns:a16="http://schemas.microsoft.com/office/drawing/2014/main" id="{F8F2EF34-C4D0-0B43-845F-2BEB236570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408"/>
          <a:stretch/>
        </p:blipFill>
        <p:spPr>
          <a:xfrm>
            <a:off x="5241634" y="24494"/>
            <a:ext cx="3902366" cy="5143500"/>
          </a:xfrm>
          <a:prstGeom prst="rect">
            <a:avLst/>
          </a:prstGeom>
        </p:spPr>
      </p:pic>
      <p:sp>
        <p:nvSpPr>
          <p:cNvPr id="9" name="Title 6">
            <a:extLst>
              <a:ext uri="{FF2B5EF4-FFF2-40B4-BE49-F238E27FC236}">
                <a16:creationId xmlns:a16="http://schemas.microsoft.com/office/drawing/2014/main" id="{2E3DFF4D-B8D4-B34F-9F26-87BE3724E823}"/>
              </a:ext>
            </a:extLst>
          </p:cNvPr>
          <p:cNvSpPr>
            <a:spLocks noGrp="1"/>
          </p:cNvSpPr>
          <p:nvPr>
            <p:ph type="title"/>
          </p:nvPr>
        </p:nvSpPr>
        <p:spPr>
          <a:xfrm>
            <a:off x="1777573" y="1406212"/>
            <a:ext cx="6737777" cy="994172"/>
          </a:xfrm>
          <a:ln w="28575">
            <a:noFill/>
          </a:ln>
        </p:spPr>
        <p:txBody>
          <a:bodyPr anchor="ctr"/>
          <a:lstStyle/>
          <a:p>
            <a:r>
              <a:rPr lang="en-US" b="1" dirty="0">
                <a:solidFill>
                  <a:srgbClr val="71AB6E"/>
                </a:solidFill>
              </a:rPr>
              <a:t>CONNECT </a:t>
            </a:r>
          </a:p>
        </p:txBody>
      </p:sp>
      <p:cxnSp>
        <p:nvCxnSpPr>
          <p:cNvPr id="10" name="Straight Connector 9">
            <a:extLst>
              <a:ext uri="{FF2B5EF4-FFF2-40B4-BE49-F238E27FC236}">
                <a16:creationId xmlns:a16="http://schemas.microsoft.com/office/drawing/2014/main" id="{8EFB26D8-27BF-2042-90EB-C1178AA61A2E}"/>
              </a:ext>
            </a:extLst>
          </p:cNvPr>
          <p:cNvCxnSpPr>
            <a:cxnSpLocks noChangeAspect="1"/>
          </p:cNvCxnSpPr>
          <p:nvPr/>
        </p:nvCxnSpPr>
        <p:spPr>
          <a:xfrm>
            <a:off x="1777573" y="2148316"/>
            <a:ext cx="673777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0B463FEF-F7D8-2A41-9979-E452BBCE3657}"/>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4" name="AutoShape 2" descr="Home">
            <a:extLst>
              <a:ext uri="{FF2B5EF4-FFF2-40B4-BE49-F238E27FC236}">
                <a16:creationId xmlns:a16="http://schemas.microsoft.com/office/drawing/2014/main" id="{85828E84-016C-5741-921F-73EB3ACBE8DC}"/>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6" descr="Planned Parenthood Federation of America Inc.">
            <a:extLst>
              <a:ext uri="{FF2B5EF4-FFF2-40B4-BE49-F238E27FC236}">
                <a16:creationId xmlns:a16="http://schemas.microsoft.com/office/drawing/2014/main" id="{213480B3-E6B9-F74F-8ABA-8874F6B57B82}"/>
              </a:ext>
            </a:extLst>
          </p:cNvPr>
          <p:cNvSpPr>
            <a:spLocks noChangeAspect="1" noChangeArrowheads="1"/>
          </p:cNvSpPr>
          <p:nvPr/>
        </p:nvSpPr>
        <p:spPr bwMode="auto">
          <a:xfrm>
            <a:off x="4286250" y="2286000"/>
            <a:ext cx="571500" cy="571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6" name="Picture 15">
            <a:extLst>
              <a:ext uri="{FF2B5EF4-FFF2-40B4-BE49-F238E27FC236}">
                <a16:creationId xmlns:a16="http://schemas.microsoft.com/office/drawing/2014/main" id="{9DF4802D-F31C-6847-952A-9D81F7B10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2948" y="656467"/>
            <a:ext cx="3864110" cy="3693407"/>
          </a:xfrm>
          <a:prstGeom prst="rect">
            <a:avLst/>
          </a:prstGeom>
        </p:spPr>
      </p:pic>
      <p:pic>
        <p:nvPicPr>
          <p:cNvPr id="18" name="Picture 17">
            <a:extLst>
              <a:ext uri="{FF2B5EF4-FFF2-40B4-BE49-F238E27FC236}">
                <a16:creationId xmlns:a16="http://schemas.microsoft.com/office/drawing/2014/main" id="{4E284BAB-294E-964C-B434-26100E79322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7038" y="2155387"/>
            <a:ext cx="3347270" cy="874855"/>
          </a:xfrm>
          <a:prstGeom prst="rect">
            <a:avLst/>
          </a:prstGeom>
        </p:spPr>
      </p:pic>
      <p:sp>
        <p:nvSpPr>
          <p:cNvPr id="11" name="Footer Placeholder 2">
            <a:extLst>
              <a:ext uri="{FF2B5EF4-FFF2-40B4-BE49-F238E27FC236}">
                <a16:creationId xmlns:a16="http://schemas.microsoft.com/office/drawing/2014/main" id="{F8C1C84C-08FF-BF47-9D8C-AF1E324B62E8}"/>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 </a:t>
            </a:r>
            <a:fld id="{BE9BC7A2-38C9-3B4E-B561-3CBA46730C60}" type="slidenum">
              <a:rPr lang="en-US" sz="1100" smtClean="0">
                <a:solidFill>
                  <a:schemeClr val="bg2"/>
                </a:solidFill>
              </a:rPr>
              <a:t>21</a:t>
            </a:fld>
            <a:endParaRPr lang="en-US" sz="1100" dirty="0">
              <a:solidFill>
                <a:schemeClr val="bg2"/>
              </a:solidFill>
            </a:endParaRPr>
          </a:p>
        </p:txBody>
      </p:sp>
    </p:spTree>
    <p:extLst>
      <p:ext uri="{BB962C8B-B14F-4D97-AF65-F5344CB8AC3E}">
        <p14:creationId xmlns:p14="http://schemas.microsoft.com/office/powerpoint/2010/main" val="73605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3564"/>
        </a:solidFill>
        <a:effectLst/>
      </p:bgPr>
    </p:bg>
    <p:spTree>
      <p:nvGrpSpPr>
        <p:cNvPr id="1" name=""/>
        <p:cNvGrpSpPr/>
        <p:nvPr/>
      </p:nvGrpSpPr>
      <p:grpSpPr>
        <a:xfrm>
          <a:off x="0" y="0"/>
          <a:ext cx="0" cy="0"/>
          <a:chOff x="0" y="0"/>
          <a:chExt cx="0" cy="0"/>
        </a:xfrm>
      </p:grpSpPr>
      <p:sp>
        <p:nvSpPr>
          <p:cNvPr id="14" name="Google Shape;148;p29">
            <a:extLst>
              <a:ext uri="{FF2B5EF4-FFF2-40B4-BE49-F238E27FC236}">
                <a16:creationId xmlns:a16="http://schemas.microsoft.com/office/drawing/2014/main" id="{48BA314A-50B9-2846-9578-41D2DDF0E6C4}"/>
              </a:ext>
            </a:extLst>
          </p:cNvPr>
          <p:cNvSpPr txBox="1">
            <a:spLocks noGrp="1"/>
          </p:cNvSpPr>
          <p:nvPr>
            <p:ph type="title"/>
          </p:nvPr>
        </p:nvSpPr>
        <p:spPr>
          <a:xfrm>
            <a:off x="368850" y="66473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Calibri Light" panose="020F0302020204030204" pitchFamily="34" charset="0"/>
                <a:cs typeface="Calibri Light" panose="020F0302020204030204" pitchFamily="34" charset="0"/>
              </a:rPr>
              <a:t>Tracking the Results of Youth Participation: Findings</a:t>
            </a:r>
            <a:endParaRPr b="1" dirty="0">
              <a:solidFill>
                <a:schemeClr val="bg1"/>
              </a:solidFill>
              <a:latin typeface="Calibri Light" panose="020F0302020204030204" pitchFamily="34" charset="0"/>
              <a:cs typeface="Calibri Light" panose="020F0302020204030204" pitchFamily="34" charset="0"/>
            </a:endParaRPr>
          </a:p>
        </p:txBody>
      </p:sp>
      <p:sp>
        <p:nvSpPr>
          <p:cNvPr id="11" name="Google Shape;149;p29">
            <a:extLst>
              <a:ext uri="{FF2B5EF4-FFF2-40B4-BE49-F238E27FC236}">
                <a16:creationId xmlns:a16="http://schemas.microsoft.com/office/drawing/2014/main" id="{CFBFAC3D-2799-A548-8CFC-A5602BD12ADC}"/>
              </a:ext>
            </a:extLst>
          </p:cNvPr>
          <p:cNvSpPr txBox="1">
            <a:spLocks/>
          </p:cNvSpPr>
          <p:nvPr/>
        </p:nvSpPr>
        <p:spPr>
          <a:xfrm>
            <a:off x="425668" y="1062364"/>
            <a:ext cx="8229601"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endParaRPr lang="en-US" dirty="0"/>
          </a:p>
          <a:p>
            <a:pPr marL="0" indent="0">
              <a:spcBef>
                <a:spcPts val="1600"/>
              </a:spcBef>
              <a:buFont typeface="Arial"/>
              <a:buNone/>
            </a:pPr>
            <a:r>
              <a:rPr lang="en-US" sz="2400" dirty="0">
                <a:solidFill>
                  <a:schemeClr val="bg1"/>
                </a:solidFill>
                <a:latin typeface="Calibri" panose="020F0502020204030204" pitchFamily="34" charset="0"/>
                <a:cs typeface="Calibri" panose="020F0502020204030204" pitchFamily="34" charset="0"/>
              </a:rPr>
              <a:t>“</a:t>
            </a:r>
            <a:r>
              <a:rPr lang="en-US" sz="2400" i="1" dirty="0">
                <a:solidFill>
                  <a:schemeClr val="bg1"/>
                </a:solidFill>
                <a:latin typeface="Calibri" panose="020F0502020204030204" pitchFamily="34" charset="0"/>
                <a:cs typeface="Calibri" panose="020F0502020204030204" pitchFamily="34" charset="0"/>
              </a:rPr>
              <a:t>I am sure things would be far worse without our work. We have so many stories to tell and so many demonstrations of positive impact on individual lives. We need better ways to communicate our stories of success and aggregate them to show the value of our work</a:t>
            </a:r>
            <a:r>
              <a:rPr lang="en-US" sz="2400" dirty="0">
                <a:solidFill>
                  <a:schemeClr val="bg1"/>
                </a:solidFill>
                <a:latin typeface="Calibri" panose="020F0502020204030204" pitchFamily="34" charset="0"/>
                <a:cs typeface="Calibri" panose="020F0502020204030204" pitchFamily="34" charset="0"/>
              </a:rPr>
              <a:t>.”</a:t>
            </a:r>
          </a:p>
          <a:p>
            <a:pPr marL="114300" indent="0" algn="r">
              <a:spcBef>
                <a:spcPts val="1600"/>
              </a:spcBef>
              <a:buNone/>
            </a:pPr>
            <a:r>
              <a:rPr lang="en-US" sz="2000" dirty="0">
                <a:solidFill>
                  <a:schemeClr val="bg1"/>
                </a:solidFill>
                <a:latin typeface="Calibri" panose="020F0502020204030204" pitchFamily="34" charset="0"/>
                <a:cs typeface="Calibri" panose="020F0502020204030204" pitchFamily="34" charset="0"/>
              </a:rPr>
              <a:t>- female former youth leader, with youth-serving organization, U.S.</a:t>
            </a:r>
          </a:p>
        </p:txBody>
      </p:sp>
      <p:sp>
        <p:nvSpPr>
          <p:cNvPr id="7" name="Slide Number Placeholder 5">
            <a:extLst>
              <a:ext uri="{FF2B5EF4-FFF2-40B4-BE49-F238E27FC236}">
                <a16:creationId xmlns:a16="http://schemas.microsoft.com/office/drawing/2014/main" id="{F9AA3FAD-A3E7-9B48-B555-047E50934BE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10" name="Footer Placeholder 2">
            <a:extLst>
              <a:ext uri="{FF2B5EF4-FFF2-40B4-BE49-F238E27FC236}">
                <a16:creationId xmlns:a16="http://schemas.microsoft.com/office/drawing/2014/main" id="{AADB91AD-59D0-CB45-99F7-3EFDECDD36A7}"/>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264901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8BA7923-8ACF-1049-913D-2BF017D9DFE9}"/>
              </a:ext>
            </a:extLst>
          </p:cNvPr>
          <p:cNvPicPr>
            <a:picLocks noChangeAspect="1"/>
          </p:cNvPicPr>
          <p:nvPr/>
        </p:nvPicPr>
        <p:blipFill>
          <a:blip r:embed="rId3"/>
          <a:stretch>
            <a:fillRect/>
          </a:stretch>
        </p:blipFill>
        <p:spPr>
          <a:xfrm>
            <a:off x="-1" y="-15766"/>
            <a:ext cx="9385789" cy="5143500"/>
          </a:xfrm>
          <a:prstGeom prst="rect">
            <a:avLst/>
          </a:prstGeom>
        </p:spPr>
      </p:pic>
      <p:sp>
        <p:nvSpPr>
          <p:cNvPr id="8" name="Title 6">
            <a:extLst>
              <a:ext uri="{FF2B5EF4-FFF2-40B4-BE49-F238E27FC236}">
                <a16:creationId xmlns:a16="http://schemas.microsoft.com/office/drawing/2014/main" id="{947CDAE5-1337-8F49-A227-B37525FA2296}"/>
              </a:ext>
            </a:extLst>
          </p:cNvPr>
          <p:cNvSpPr txBox="1">
            <a:spLocks/>
          </p:cNvSpPr>
          <p:nvPr/>
        </p:nvSpPr>
        <p:spPr>
          <a:xfrm>
            <a:off x="1777573" y="1406212"/>
            <a:ext cx="6737777" cy="994172"/>
          </a:xfrm>
          <a:prstGeom prst="rect">
            <a:avLst/>
          </a:prstGeom>
          <a:ln w="28575">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3365"/>
                </a:solidFill>
              </a:rPr>
              <a:t>TRACK</a:t>
            </a:r>
          </a:p>
        </p:txBody>
      </p:sp>
      <p:sp>
        <p:nvSpPr>
          <p:cNvPr id="9" name="Rectangle 8">
            <a:extLst>
              <a:ext uri="{FF2B5EF4-FFF2-40B4-BE49-F238E27FC236}">
                <a16:creationId xmlns:a16="http://schemas.microsoft.com/office/drawing/2014/main" id="{D838617B-1E8F-8B49-880A-0F1852A7FA9A}"/>
              </a:ext>
            </a:extLst>
          </p:cNvPr>
          <p:cNvSpPr/>
          <p:nvPr/>
        </p:nvSpPr>
        <p:spPr>
          <a:xfrm>
            <a:off x="277957" y="584489"/>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pic>
        <p:nvPicPr>
          <p:cNvPr id="10" name="Picture 9">
            <a:extLst>
              <a:ext uri="{FF2B5EF4-FFF2-40B4-BE49-F238E27FC236}">
                <a16:creationId xmlns:a16="http://schemas.microsoft.com/office/drawing/2014/main" id="{9BC37820-7EB6-8E46-98DB-F905A08AF6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0780" y="1371517"/>
            <a:ext cx="2743200" cy="2743200"/>
          </a:xfrm>
          <a:prstGeom prst="rect">
            <a:avLst/>
          </a:prstGeom>
        </p:spPr>
      </p:pic>
      <p:sp>
        <p:nvSpPr>
          <p:cNvPr id="13" name="Text Placeholder 3">
            <a:extLst>
              <a:ext uri="{FF2B5EF4-FFF2-40B4-BE49-F238E27FC236}">
                <a16:creationId xmlns:a16="http://schemas.microsoft.com/office/drawing/2014/main" id="{A466D24E-DE8D-594B-BB54-87619DDA5C52}"/>
              </a:ext>
            </a:extLst>
          </p:cNvPr>
          <p:cNvSpPr txBox="1">
            <a:spLocks/>
          </p:cNvSpPr>
          <p:nvPr/>
        </p:nvSpPr>
        <p:spPr>
          <a:xfrm>
            <a:off x="392256" y="1164336"/>
            <a:ext cx="4898918" cy="3416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42900">
              <a:spcBef>
                <a:spcPts val="1600"/>
              </a:spcBef>
              <a:buSzPts val="1800"/>
              <a:buFont typeface="Arial" panose="020B0604020202020204" pitchFamily="34" charset="0"/>
              <a:buChar char="•"/>
            </a:pPr>
            <a:r>
              <a:rPr lang="en-US" sz="1600" dirty="0">
                <a:solidFill>
                  <a:schemeClr val="bg2"/>
                </a:solidFill>
                <a:highlight>
                  <a:schemeClr val="lt1"/>
                </a:highlight>
                <a:latin typeface="Calibri" panose="020F0502020204030204" pitchFamily="34" charset="0"/>
                <a:cs typeface="Calibri" panose="020F0502020204030204" pitchFamily="34" charset="0"/>
              </a:rPr>
              <a:t>B</a:t>
            </a:r>
            <a:r>
              <a:rPr lang="en-US" sz="1800" dirty="0">
                <a:solidFill>
                  <a:schemeClr val="bg2"/>
                </a:solidFill>
                <a:highlight>
                  <a:schemeClr val="lt1"/>
                </a:highlight>
                <a:latin typeface="Calibri" panose="020F0502020204030204" pitchFamily="34" charset="0"/>
                <a:cs typeface="Calibri" panose="020F0502020204030204" pitchFamily="34" charset="0"/>
              </a:rPr>
              <a:t>udget for and build M&amp;E into program design</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Create cross-stakeholder communities of practice to share learnings</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Identify research opportunities in current programs</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Enable two-way research-practice partnerships</a:t>
            </a:r>
          </a:p>
          <a:p>
            <a:pPr marL="457200" lvl="0" indent="-342900">
              <a:buSzPts val="1800"/>
              <a:buFont typeface="Arial" panose="020B0604020202020204" pitchFamily="34" charset="0"/>
              <a:buChar char="•"/>
            </a:pPr>
            <a:r>
              <a:rPr lang="en-US" sz="1800" dirty="0">
                <a:solidFill>
                  <a:schemeClr val="bg2"/>
                </a:solidFill>
                <a:highlight>
                  <a:schemeClr val="lt1"/>
                </a:highlight>
                <a:latin typeface="Calibri" panose="020F0502020204030204" pitchFamily="34" charset="0"/>
                <a:cs typeface="Calibri" panose="020F0502020204030204" pitchFamily="34" charset="0"/>
              </a:rPr>
              <a:t>Engage young people in evidence generation</a:t>
            </a:r>
          </a:p>
        </p:txBody>
      </p:sp>
      <p:sp>
        <p:nvSpPr>
          <p:cNvPr id="14" name="Google Shape;148;p29">
            <a:extLst>
              <a:ext uri="{FF2B5EF4-FFF2-40B4-BE49-F238E27FC236}">
                <a16:creationId xmlns:a16="http://schemas.microsoft.com/office/drawing/2014/main" id="{48BA314A-50B9-2846-9578-41D2DDF0E6C4}"/>
              </a:ext>
            </a:extLst>
          </p:cNvPr>
          <p:cNvSpPr txBox="1">
            <a:spLocks noGrp="1"/>
          </p:cNvSpPr>
          <p:nvPr>
            <p:ph type="title"/>
          </p:nvPr>
        </p:nvSpPr>
        <p:spPr>
          <a:xfrm>
            <a:off x="445050" y="68378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Light" panose="020F0302020204030204" pitchFamily="34" charset="0"/>
                <a:cs typeface="Calibri Light" panose="020F0302020204030204" pitchFamily="34" charset="0"/>
              </a:rPr>
              <a:t>Tracking the Results: </a:t>
            </a:r>
            <a:r>
              <a:rPr lang="en-US" b="1" dirty="0">
                <a:latin typeface="Calibri Light" panose="020F0302020204030204" pitchFamily="34" charset="0"/>
                <a:cs typeface="Calibri Light" panose="020F0302020204030204" pitchFamily="34" charset="0"/>
              </a:rPr>
              <a:t>Recommendations </a:t>
            </a:r>
            <a:endParaRPr b="1" dirty="0">
              <a:latin typeface="Calibri Light" panose="020F0302020204030204" pitchFamily="34" charset="0"/>
              <a:cs typeface="Calibri Light" panose="020F0302020204030204" pitchFamily="34" charset="0"/>
            </a:endParaRPr>
          </a:p>
        </p:txBody>
      </p:sp>
      <p:sp>
        <p:nvSpPr>
          <p:cNvPr id="11" name="Slide Number Placeholder 5">
            <a:extLst>
              <a:ext uri="{FF2B5EF4-FFF2-40B4-BE49-F238E27FC236}">
                <a16:creationId xmlns:a16="http://schemas.microsoft.com/office/drawing/2014/main" id="{DDDCCDBA-01BC-7845-9FD5-4D173B00BC6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12" name="Footer Placeholder 2">
            <a:extLst>
              <a:ext uri="{FF2B5EF4-FFF2-40B4-BE49-F238E27FC236}">
                <a16:creationId xmlns:a16="http://schemas.microsoft.com/office/drawing/2014/main" id="{C101CDC0-3727-7145-8FBB-C89825F02AEE}"/>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a:solidFill>
                  <a:schemeClr val="tx1">
                    <a:lumMod val="50000"/>
                    <a:lumOff val="50000"/>
                  </a:schemeClr>
                </a:solidFill>
              </a:rPr>
              <a:t>yieldproject.org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79501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77F2B-DFF5-E446-91D5-05FB0DE52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5"/>
          <a:stretch/>
        </p:blipFill>
        <p:spPr>
          <a:xfrm>
            <a:off x="0" y="0"/>
            <a:ext cx="5929313" cy="5143500"/>
          </a:xfrm>
          <a:prstGeom prst="rect">
            <a:avLst/>
          </a:prstGeom>
        </p:spPr>
      </p:pic>
      <p:pic>
        <p:nvPicPr>
          <p:cNvPr id="9" name="Picture 8">
            <a:extLst>
              <a:ext uri="{FF2B5EF4-FFF2-40B4-BE49-F238E27FC236}">
                <a16:creationId xmlns:a16="http://schemas.microsoft.com/office/drawing/2014/main" id="{F41D8FB9-0AB6-DE43-8CBA-4AFBE8239E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46"/>
          <a:stretch/>
        </p:blipFill>
        <p:spPr>
          <a:xfrm>
            <a:off x="5874657" y="0"/>
            <a:ext cx="3269342" cy="5189320"/>
          </a:xfrm>
          <a:prstGeom prst="rect">
            <a:avLst/>
          </a:prstGeom>
        </p:spPr>
      </p:pic>
      <p:sp>
        <p:nvSpPr>
          <p:cNvPr id="7" name="Title 6">
            <a:extLst>
              <a:ext uri="{FF2B5EF4-FFF2-40B4-BE49-F238E27FC236}">
                <a16:creationId xmlns:a16="http://schemas.microsoft.com/office/drawing/2014/main" id="{F4516BE2-2A21-AD4D-9443-DDB620F1FE07}"/>
              </a:ext>
            </a:extLst>
          </p:cNvPr>
          <p:cNvSpPr txBox="1">
            <a:spLocks/>
          </p:cNvSpPr>
          <p:nvPr/>
        </p:nvSpPr>
        <p:spPr>
          <a:xfrm>
            <a:off x="1777573" y="1406212"/>
            <a:ext cx="6737777" cy="994172"/>
          </a:xfrm>
          <a:prstGeom prst="rect">
            <a:avLst/>
          </a:prstGeom>
          <a:ln w="28575">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3C1E3F"/>
                </a:solidFill>
              </a:rPr>
              <a:t>IMPACT</a:t>
            </a:r>
          </a:p>
        </p:txBody>
      </p:sp>
      <p:cxnSp>
        <p:nvCxnSpPr>
          <p:cNvPr id="8" name="Straight Connector 7">
            <a:extLst>
              <a:ext uri="{FF2B5EF4-FFF2-40B4-BE49-F238E27FC236}">
                <a16:creationId xmlns:a16="http://schemas.microsoft.com/office/drawing/2014/main" id="{6B461E99-8627-F14F-A028-13ADAA2616D6}"/>
              </a:ext>
            </a:extLst>
          </p:cNvPr>
          <p:cNvCxnSpPr>
            <a:cxnSpLocks noChangeAspect="1"/>
          </p:cNvCxnSpPr>
          <p:nvPr/>
        </p:nvCxnSpPr>
        <p:spPr>
          <a:xfrm>
            <a:off x="1777573" y="2148316"/>
            <a:ext cx="673777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D21BF856-06BB-C743-992F-3075606F8565}"/>
              </a:ext>
            </a:extLst>
          </p:cNvPr>
          <p:cNvSpPr/>
          <p:nvPr/>
        </p:nvSpPr>
        <p:spPr>
          <a:xfrm>
            <a:off x="277956" y="584488"/>
            <a:ext cx="8588087" cy="397452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11" name="TextBox 10">
            <a:extLst>
              <a:ext uri="{FF2B5EF4-FFF2-40B4-BE49-F238E27FC236}">
                <a16:creationId xmlns:a16="http://schemas.microsoft.com/office/drawing/2014/main" id="{AF82CF91-5657-DB47-AFD6-FD12EF94DE29}"/>
              </a:ext>
            </a:extLst>
          </p:cNvPr>
          <p:cNvSpPr txBox="1"/>
          <p:nvPr/>
        </p:nvSpPr>
        <p:spPr>
          <a:xfrm>
            <a:off x="4050250" y="1226354"/>
            <a:ext cx="4604078" cy="3272691"/>
          </a:xfrm>
          <a:prstGeom prst="rect">
            <a:avLst/>
          </a:prstGeom>
          <a:noFill/>
        </p:spPr>
        <p:txBody>
          <a:bodyPr wrap="square" rtlCol="0">
            <a:spAutoFit/>
          </a:bodyPr>
          <a:lstStyle/>
          <a:p>
            <a:pPr lvl="0"/>
            <a:r>
              <a:rPr lang="en-US" sz="1800" dirty="0">
                <a:solidFill>
                  <a:srgbClr val="3B1F3E"/>
                </a:solidFill>
                <a:latin typeface="Calibri" panose="020F0502020204030204" pitchFamily="34" charset="0"/>
                <a:cs typeface="Calibri" panose="020F0502020204030204" pitchFamily="34" charset="0"/>
              </a:rPr>
              <a:t>When young people’s participation is supported, it creates virtuous cycles that contribute to positive change across the youth SRHR ecosystem.</a:t>
            </a:r>
          </a:p>
          <a:p>
            <a:pPr lvl="0">
              <a:spcBef>
                <a:spcPts val="1600"/>
              </a:spcBef>
            </a:pPr>
            <a:r>
              <a:rPr lang="en-US" sz="1800" dirty="0">
                <a:solidFill>
                  <a:srgbClr val="3B1F3E"/>
                </a:solidFill>
                <a:latin typeface="Calibri" panose="020F0502020204030204" pitchFamily="34" charset="0"/>
                <a:cs typeface="Calibri" panose="020F0502020204030204" pitchFamily="34" charset="0"/>
              </a:rPr>
              <a:t>This research explored the impact of youth participation and leadership in SRHR initiatives on:</a:t>
            </a:r>
          </a:p>
          <a:p>
            <a:pPr marL="457200" lvl="0" indent="-342900">
              <a:spcBef>
                <a:spcPts val="1600"/>
              </a:spcBef>
              <a:buSzPts val="1800"/>
              <a:buChar char="●"/>
            </a:pPr>
            <a:r>
              <a:rPr lang="en-US" sz="1800" dirty="0">
                <a:solidFill>
                  <a:srgbClr val="3B1F3E"/>
                </a:solidFill>
                <a:latin typeface="Calibri" panose="020F0502020204030204" pitchFamily="34" charset="0"/>
                <a:cs typeface="Calibri" panose="020F0502020204030204" pitchFamily="34" charset="0"/>
              </a:rPr>
              <a:t>Young people</a:t>
            </a:r>
          </a:p>
          <a:p>
            <a:pPr marL="457200" lvl="0" indent="-342900">
              <a:buSzPts val="1800"/>
              <a:buChar char="●"/>
            </a:pPr>
            <a:r>
              <a:rPr lang="en-US" sz="1800" dirty="0">
                <a:solidFill>
                  <a:srgbClr val="3B1F3E"/>
                </a:solidFill>
                <a:latin typeface="Calibri" panose="020F0502020204030204" pitchFamily="34" charset="0"/>
                <a:cs typeface="Calibri" panose="020F0502020204030204" pitchFamily="34" charset="0"/>
              </a:rPr>
              <a:t>SRHR ecosystem</a:t>
            </a:r>
          </a:p>
          <a:p>
            <a:pPr marL="457200" lvl="0" indent="-342900">
              <a:buSzPts val="1800"/>
              <a:buChar char="●"/>
            </a:pPr>
            <a:r>
              <a:rPr lang="en-US" sz="1800" dirty="0">
                <a:solidFill>
                  <a:srgbClr val="3B1F3E"/>
                </a:solidFill>
                <a:latin typeface="Calibri" panose="020F0502020204030204" pitchFamily="34" charset="0"/>
                <a:cs typeface="Calibri" panose="020F0502020204030204" pitchFamily="34" charset="0"/>
              </a:rPr>
              <a:t>Broader civil society</a:t>
            </a:r>
          </a:p>
        </p:txBody>
      </p:sp>
      <p:pic>
        <p:nvPicPr>
          <p:cNvPr id="6" name="Picture 5">
            <a:extLst>
              <a:ext uri="{FF2B5EF4-FFF2-40B4-BE49-F238E27FC236}">
                <a16:creationId xmlns:a16="http://schemas.microsoft.com/office/drawing/2014/main" id="{8D7395E3-9AEA-294A-B34D-09A125B829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5565" y="1457684"/>
            <a:ext cx="2771396" cy="2771396"/>
          </a:xfrm>
          <a:prstGeom prst="rect">
            <a:avLst/>
          </a:prstGeom>
          <a:noFill/>
        </p:spPr>
      </p:pic>
      <p:sp>
        <p:nvSpPr>
          <p:cNvPr id="12" name="Slide Number Placeholder 5">
            <a:extLst>
              <a:ext uri="{FF2B5EF4-FFF2-40B4-BE49-F238E27FC236}">
                <a16:creationId xmlns:a16="http://schemas.microsoft.com/office/drawing/2014/main" id="{E7D19E2C-BBB2-7A4C-A002-9490650853C9}"/>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13" name="Footer Placeholder 2">
            <a:extLst>
              <a:ext uri="{FF2B5EF4-FFF2-40B4-BE49-F238E27FC236}">
                <a16:creationId xmlns:a16="http://schemas.microsoft.com/office/drawing/2014/main" id="{CF984DCF-C771-3949-94A4-8B66CA1565F5}"/>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14" name="Google Shape;148;p29">
            <a:extLst>
              <a:ext uri="{FF2B5EF4-FFF2-40B4-BE49-F238E27FC236}">
                <a16:creationId xmlns:a16="http://schemas.microsoft.com/office/drawing/2014/main" id="{45DA8097-836D-8645-9DA1-387FC20245E7}"/>
              </a:ext>
            </a:extLst>
          </p:cNvPr>
          <p:cNvSpPr txBox="1">
            <a:spLocks noGrp="1"/>
          </p:cNvSpPr>
          <p:nvPr>
            <p:ph type="title"/>
          </p:nvPr>
        </p:nvSpPr>
        <p:spPr>
          <a:xfrm>
            <a:off x="445050" y="68378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3B1F3E"/>
                </a:solidFill>
                <a:latin typeface="Calibri Light" panose="020F0302020204030204" pitchFamily="34" charset="0"/>
                <a:cs typeface="Calibri Light" panose="020F0302020204030204" pitchFamily="34" charset="0"/>
              </a:rPr>
              <a:t>Impact of Youth SRHR Participation &amp; Leadership</a:t>
            </a:r>
            <a:endParaRPr b="1" dirty="0">
              <a:solidFill>
                <a:srgbClr val="3B1F3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3957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B1F3E"/>
        </a:solidFill>
        <a:effectLst/>
      </p:bgPr>
    </p:bg>
    <p:spTree>
      <p:nvGrpSpPr>
        <p:cNvPr id="1" name=""/>
        <p:cNvGrpSpPr/>
        <p:nvPr/>
      </p:nvGrpSpPr>
      <p:grpSpPr>
        <a:xfrm>
          <a:off x="0" y="0"/>
          <a:ext cx="0" cy="0"/>
          <a:chOff x="0" y="0"/>
          <a:chExt cx="0" cy="0"/>
        </a:xfrm>
      </p:grpSpPr>
      <p:sp>
        <p:nvSpPr>
          <p:cNvPr id="12" name="Google Shape;161;p31">
            <a:extLst>
              <a:ext uri="{FF2B5EF4-FFF2-40B4-BE49-F238E27FC236}">
                <a16:creationId xmlns:a16="http://schemas.microsoft.com/office/drawing/2014/main" id="{50E07227-C053-F84F-9369-189F55EFAFBF}"/>
              </a:ext>
            </a:extLst>
          </p:cNvPr>
          <p:cNvSpPr txBox="1">
            <a:spLocks/>
          </p:cNvSpPr>
          <p:nvPr/>
        </p:nvSpPr>
        <p:spPr>
          <a:xfrm>
            <a:off x="527399" y="1240636"/>
            <a:ext cx="8203650" cy="32171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buNone/>
            </a:pPr>
            <a:r>
              <a:rPr lang="en-US" sz="2000" dirty="0">
                <a:solidFill>
                  <a:schemeClr val="bg1"/>
                </a:solidFill>
                <a:latin typeface="Calibri" panose="020F0502020204030204" pitchFamily="34" charset="0"/>
                <a:cs typeface="Calibri" panose="020F0502020204030204" pitchFamily="34" charset="0"/>
              </a:rPr>
              <a:t>“</a:t>
            </a:r>
            <a:r>
              <a:rPr lang="en-US" sz="2000" i="1" dirty="0">
                <a:solidFill>
                  <a:schemeClr val="bg1"/>
                </a:solidFill>
                <a:latin typeface="Calibri" panose="020F0502020204030204" pitchFamily="34" charset="0"/>
                <a:cs typeface="Calibri" panose="020F0502020204030204" pitchFamily="34" charset="0"/>
              </a:rPr>
              <a:t>My experience working (as a youth representative on a global research initiative) took me out of my comfort zone. It was hard, but it really motivated me to learn about new things, and made me more confident and articulate. And it was great for my networking skills. I am now connected to the top players on the global development stage, and I continue to connect with them both professionally and personally.”</a:t>
            </a:r>
          </a:p>
          <a:p>
            <a:pPr marL="0" lvl="0" indent="0">
              <a:buNone/>
            </a:pPr>
            <a:endParaRPr lang="en-US" sz="2000" i="1" dirty="0">
              <a:solidFill>
                <a:schemeClr val="bg1"/>
              </a:solidFill>
              <a:latin typeface="Calibri" panose="020F0502020204030204" pitchFamily="34" charset="0"/>
              <a:cs typeface="Calibri" panose="020F0502020204030204" pitchFamily="34" charset="0"/>
            </a:endParaRPr>
          </a:p>
          <a:p>
            <a:pPr marL="0" lvl="0" indent="0" algn="r">
              <a:buNone/>
            </a:pPr>
            <a:r>
              <a:rPr lang="en-US" sz="2000" i="1"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young male informant, Sr</a:t>
            </a:r>
            <a:r>
              <a:rPr lang="en-US" sz="2000" dirty="0">
                <a:solidFill>
                  <a:schemeClr val="bg1"/>
                </a:solidFill>
                <a:latin typeface="Calibri" panose="020F0502020204030204" pitchFamily="34" charset="0"/>
                <a:cs typeface="Calibri" panose="020F0502020204030204" pitchFamily="34" charset="0"/>
              </a:rPr>
              <a:t>i Lanka</a:t>
            </a:r>
          </a:p>
        </p:txBody>
      </p:sp>
      <p:sp>
        <p:nvSpPr>
          <p:cNvPr id="13" name="Google Shape;160;p31">
            <a:extLst>
              <a:ext uri="{FF2B5EF4-FFF2-40B4-BE49-F238E27FC236}">
                <a16:creationId xmlns:a16="http://schemas.microsoft.com/office/drawing/2014/main" id="{6016604C-DA57-7D47-BC73-5941DB6B6E1A}"/>
              </a:ext>
            </a:extLst>
          </p:cNvPr>
          <p:cNvSpPr txBox="1">
            <a:spLocks noGrp="1"/>
          </p:cNvSpPr>
          <p:nvPr>
            <p:ph type="title"/>
          </p:nvPr>
        </p:nvSpPr>
        <p:spPr>
          <a:xfrm>
            <a:off x="470175" y="46246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Impact on Young People</a:t>
            </a:r>
            <a:endParaRPr b="1" dirty="0">
              <a:solidFill>
                <a:schemeClr val="bg1"/>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E4796383-EF42-2D43-9382-BA4EB1A3C80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14" name="Footer Placeholder 2">
            <a:extLst>
              <a:ext uri="{FF2B5EF4-FFF2-40B4-BE49-F238E27FC236}">
                <a16:creationId xmlns:a16="http://schemas.microsoft.com/office/drawing/2014/main" id="{87A326BA-CEA9-B749-8E70-BD23FC1FD7B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6" name="Footer Placeholder 2">
            <a:extLst>
              <a:ext uri="{FF2B5EF4-FFF2-40B4-BE49-F238E27FC236}">
                <a16:creationId xmlns:a16="http://schemas.microsoft.com/office/drawing/2014/main" id="{2A505E8C-C270-1D4E-B5DC-6501397F019E}"/>
              </a:ext>
            </a:extLst>
          </p:cNvPr>
          <p:cNvSpPr txBox="1">
            <a:spLocks/>
          </p:cNvSpPr>
          <p:nvPr/>
        </p:nvSpPr>
        <p:spPr>
          <a:xfrm>
            <a:off x="6670791" y="4737913"/>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404882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B1F3E"/>
        </a:solidFill>
        <a:effectLst/>
      </p:bgPr>
    </p:bg>
    <p:spTree>
      <p:nvGrpSpPr>
        <p:cNvPr id="1" name=""/>
        <p:cNvGrpSpPr/>
        <p:nvPr/>
      </p:nvGrpSpPr>
      <p:grpSpPr>
        <a:xfrm>
          <a:off x="0" y="0"/>
          <a:ext cx="0" cy="0"/>
          <a:chOff x="0" y="0"/>
          <a:chExt cx="0" cy="0"/>
        </a:xfrm>
      </p:grpSpPr>
      <p:sp>
        <p:nvSpPr>
          <p:cNvPr id="12" name="Google Shape;161;p31">
            <a:extLst>
              <a:ext uri="{FF2B5EF4-FFF2-40B4-BE49-F238E27FC236}">
                <a16:creationId xmlns:a16="http://schemas.microsoft.com/office/drawing/2014/main" id="{50E07227-C053-F84F-9369-189F55EFAFBF}"/>
              </a:ext>
            </a:extLst>
          </p:cNvPr>
          <p:cNvSpPr txBox="1">
            <a:spLocks/>
          </p:cNvSpPr>
          <p:nvPr/>
        </p:nvSpPr>
        <p:spPr>
          <a:xfrm>
            <a:off x="527399" y="1240636"/>
            <a:ext cx="8203650" cy="32171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2000" dirty="0">
                <a:solidFill>
                  <a:schemeClr val="bg1"/>
                </a:solidFill>
                <a:latin typeface="Calibri" panose="020F0502020204030204" pitchFamily="34" charset="0"/>
                <a:cs typeface="Calibri" panose="020F0502020204030204" pitchFamily="34" charset="0"/>
              </a:rPr>
              <a:t>“</a:t>
            </a:r>
            <a:r>
              <a:rPr lang="en-US" sz="2000" i="1" dirty="0">
                <a:solidFill>
                  <a:schemeClr val="bg1"/>
                </a:solidFill>
                <a:latin typeface="Calibri" panose="020F0502020204030204" pitchFamily="34" charset="0"/>
                <a:cs typeface="Calibri" panose="020F0502020204030204" pitchFamily="34" charset="0"/>
              </a:rPr>
              <a:t>Anyone who wants proof of the impact of youth advocates need look no further than recent movements in the United States: Black Lives Matter, United We Dream, and the Women’s March together have changed the fabric of our country. These issue-inclusive mobilization groundswells were all run by women of color under the age of 30.”</a:t>
            </a:r>
          </a:p>
          <a:p>
            <a:pPr marL="114300" indent="0" algn="r">
              <a:spcBef>
                <a:spcPts val="1600"/>
              </a:spcBef>
              <a:buNone/>
            </a:pPr>
            <a:r>
              <a:rPr lang="en-US" dirty="0">
                <a:solidFill>
                  <a:schemeClr val="bg1"/>
                </a:solidFill>
                <a:latin typeface="Calibri" panose="020F0502020204030204" pitchFamily="34" charset="0"/>
                <a:cs typeface="Calibri" panose="020F0502020204030204" pitchFamily="34" charset="0"/>
              </a:rPr>
              <a:t>- female interviewee, youth-serving organization, U.S</a:t>
            </a:r>
            <a:r>
              <a:rPr lang="en-US" sz="2000" dirty="0">
                <a:solidFill>
                  <a:schemeClr val="bg1"/>
                </a:solidFill>
                <a:latin typeface="Calibri" panose="020F0502020204030204" pitchFamily="34" charset="0"/>
                <a:cs typeface="Calibri" panose="020F0502020204030204" pitchFamily="34" charset="0"/>
              </a:rPr>
              <a:t>.</a:t>
            </a:r>
          </a:p>
        </p:txBody>
      </p:sp>
      <p:sp>
        <p:nvSpPr>
          <p:cNvPr id="13" name="Google Shape;160;p31">
            <a:extLst>
              <a:ext uri="{FF2B5EF4-FFF2-40B4-BE49-F238E27FC236}">
                <a16:creationId xmlns:a16="http://schemas.microsoft.com/office/drawing/2014/main" id="{6016604C-DA57-7D47-BC73-5941DB6B6E1A}"/>
              </a:ext>
            </a:extLst>
          </p:cNvPr>
          <p:cNvSpPr txBox="1">
            <a:spLocks noGrp="1"/>
          </p:cNvSpPr>
          <p:nvPr>
            <p:ph type="title"/>
          </p:nvPr>
        </p:nvSpPr>
        <p:spPr>
          <a:xfrm>
            <a:off x="470175" y="46246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Impact on the SRHR Ecosystem</a:t>
            </a:r>
            <a:endParaRPr b="1" dirty="0">
              <a:solidFill>
                <a:schemeClr val="bg1"/>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E4796383-EF42-2D43-9382-BA4EB1A3C80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14" name="Footer Placeholder 2">
            <a:extLst>
              <a:ext uri="{FF2B5EF4-FFF2-40B4-BE49-F238E27FC236}">
                <a16:creationId xmlns:a16="http://schemas.microsoft.com/office/drawing/2014/main" id="{87A326BA-CEA9-B749-8E70-BD23FC1FD7B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6" name="Footer Placeholder 2">
            <a:extLst>
              <a:ext uri="{FF2B5EF4-FFF2-40B4-BE49-F238E27FC236}">
                <a16:creationId xmlns:a16="http://schemas.microsoft.com/office/drawing/2014/main" id="{2A505E8C-C270-1D4E-B5DC-6501397F019E}"/>
              </a:ext>
            </a:extLst>
          </p:cNvPr>
          <p:cNvSpPr txBox="1">
            <a:spLocks/>
          </p:cNvSpPr>
          <p:nvPr/>
        </p:nvSpPr>
        <p:spPr>
          <a:xfrm>
            <a:off x="6670791" y="4737913"/>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208268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B1F3E">
            <a:alpha val="95000"/>
          </a:srgbClr>
        </a:solidFill>
        <a:effectLst/>
      </p:bgPr>
    </p:bg>
    <p:spTree>
      <p:nvGrpSpPr>
        <p:cNvPr id="1" name=""/>
        <p:cNvGrpSpPr/>
        <p:nvPr/>
      </p:nvGrpSpPr>
      <p:grpSpPr>
        <a:xfrm>
          <a:off x="0" y="0"/>
          <a:ext cx="0" cy="0"/>
          <a:chOff x="0" y="0"/>
          <a:chExt cx="0" cy="0"/>
        </a:xfrm>
      </p:grpSpPr>
      <p:sp>
        <p:nvSpPr>
          <p:cNvPr id="12" name="Google Shape;161;p31">
            <a:extLst>
              <a:ext uri="{FF2B5EF4-FFF2-40B4-BE49-F238E27FC236}">
                <a16:creationId xmlns:a16="http://schemas.microsoft.com/office/drawing/2014/main" id="{50E07227-C053-F84F-9369-189F55EFAFBF}"/>
              </a:ext>
            </a:extLst>
          </p:cNvPr>
          <p:cNvSpPr txBox="1">
            <a:spLocks/>
          </p:cNvSpPr>
          <p:nvPr/>
        </p:nvSpPr>
        <p:spPr>
          <a:xfrm>
            <a:off x="527399" y="1240636"/>
            <a:ext cx="8203650" cy="32171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buNone/>
            </a:pPr>
            <a:r>
              <a:rPr lang="en-US" sz="2000" i="1" dirty="0">
                <a:solidFill>
                  <a:schemeClr val="bg1"/>
                </a:solidFill>
                <a:latin typeface="Calibri" panose="020F0502020204030204" pitchFamily="34" charset="0"/>
                <a:cs typeface="Calibri" panose="020F0502020204030204" pitchFamily="34" charset="0"/>
              </a:rPr>
              <a:t>“Having [young people] on staff has allowed us to institutionalize youth insights in all of our work. This unique perspective was missing before. They are basically our quality control unit. Based on their constant input, we have changed our messaging, service-delivery strategies, and feedback mechanisms. And, as a result, we see increasing numbers of young service users. Young people are such a valuable resource for us. We should have done this a long time ago!”</a:t>
            </a:r>
          </a:p>
          <a:p>
            <a:pPr marL="0" lvl="0" indent="0">
              <a:buNone/>
            </a:pPr>
            <a:endParaRPr lang="en-US" dirty="0">
              <a:solidFill>
                <a:schemeClr val="bg1"/>
              </a:solidFill>
              <a:latin typeface="Calibri" panose="020F0502020204030204" pitchFamily="34" charset="0"/>
              <a:cs typeface="Calibri" panose="020F0502020204030204" pitchFamily="34" charset="0"/>
            </a:endParaRPr>
          </a:p>
          <a:p>
            <a:pPr marL="0" lvl="0" indent="0" algn="r">
              <a:buNone/>
            </a:pPr>
            <a:r>
              <a:rPr lang="en-US" dirty="0">
                <a:solidFill>
                  <a:schemeClr val="bg1"/>
                </a:solidFill>
                <a:latin typeface="Calibri" panose="020F0502020204030204" pitchFamily="34" charset="0"/>
                <a:cs typeface="Calibri" panose="020F0502020204030204" pitchFamily="34" charset="0"/>
              </a:rPr>
              <a:t>- female interviewee, global youth-serving organization, U.S.</a:t>
            </a:r>
            <a:endParaRPr lang="en-US" sz="2000" dirty="0">
              <a:solidFill>
                <a:schemeClr val="bg1"/>
              </a:solidFill>
              <a:latin typeface="Calibri" panose="020F0502020204030204" pitchFamily="34" charset="0"/>
              <a:cs typeface="Calibri" panose="020F0502020204030204" pitchFamily="34" charset="0"/>
            </a:endParaRPr>
          </a:p>
        </p:txBody>
      </p:sp>
      <p:sp>
        <p:nvSpPr>
          <p:cNvPr id="13" name="Google Shape;160;p31">
            <a:extLst>
              <a:ext uri="{FF2B5EF4-FFF2-40B4-BE49-F238E27FC236}">
                <a16:creationId xmlns:a16="http://schemas.microsoft.com/office/drawing/2014/main" id="{6016604C-DA57-7D47-BC73-5941DB6B6E1A}"/>
              </a:ext>
            </a:extLst>
          </p:cNvPr>
          <p:cNvSpPr txBox="1">
            <a:spLocks noGrp="1"/>
          </p:cNvSpPr>
          <p:nvPr>
            <p:ph type="title"/>
          </p:nvPr>
        </p:nvSpPr>
        <p:spPr>
          <a:xfrm>
            <a:off x="470175" y="46246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Impact on Civil Society</a:t>
            </a:r>
            <a:endParaRPr b="1" dirty="0">
              <a:solidFill>
                <a:schemeClr val="bg1"/>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E4796383-EF42-2D43-9382-BA4EB1A3C80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14" name="Footer Placeholder 2">
            <a:extLst>
              <a:ext uri="{FF2B5EF4-FFF2-40B4-BE49-F238E27FC236}">
                <a16:creationId xmlns:a16="http://schemas.microsoft.com/office/drawing/2014/main" id="{87A326BA-CEA9-B749-8E70-BD23FC1FD7B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35483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1698337" y="225209"/>
            <a:ext cx="8520600" cy="884280"/>
          </a:xfrm>
          <a:prstGeom prst="rect">
            <a:avLst/>
          </a:prstGeom>
        </p:spPr>
        <p:txBody>
          <a:bodyPr spcFirstLastPara="1" wrap="square" lIns="91423" tIns="91423" rIns="91423" bIns="91423" anchor="t" anchorCtr="0">
            <a:noAutofit/>
          </a:bodyPr>
          <a:lstStyle/>
          <a:p>
            <a:r>
              <a:rPr lang="en-US" sz="3200" b="1" dirty="0">
                <a:solidFill>
                  <a:srgbClr val="3B1F3E"/>
                </a:solidFill>
                <a:latin typeface="Calibri" panose="020F0502020204030204" pitchFamily="34" charset="0"/>
                <a:cs typeface="Calibri" panose="020F0502020204030204" pitchFamily="34" charset="0"/>
              </a:rPr>
              <a:t>A call to action for SRHR stakeholders </a:t>
            </a:r>
            <a:endParaRPr sz="3200" b="1" dirty="0">
              <a:solidFill>
                <a:srgbClr val="3B1F3E"/>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35F21483-E368-4E41-9675-CDB5493057BA}"/>
              </a:ext>
            </a:extLst>
          </p:cNvPr>
          <p:cNvGrpSpPr/>
          <p:nvPr/>
        </p:nvGrpSpPr>
        <p:grpSpPr>
          <a:xfrm>
            <a:off x="1931279" y="1056913"/>
            <a:ext cx="6239090" cy="837698"/>
            <a:chOff x="1273046" y="2073318"/>
            <a:chExt cx="8318786" cy="1116930"/>
          </a:xfrm>
        </p:grpSpPr>
        <p:pic>
          <p:nvPicPr>
            <p:cNvPr id="4" name="Picture 3">
              <a:extLst>
                <a:ext uri="{FF2B5EF4-FFF2-40B4-BE49-F238E27FC236}">
                  <a16:creationId xmlns:a16="http://schemas.microsoft.com/office/drawing/2014/main" id="{3B53A510-05F7-F149-A6F8-40F4947456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080341" y="2266023"/>
              <a:ext cx="1116930" cy="731520"/>
            </a:xfrm>
            <a:prstGeom prst="rect">
              <a:avLst/>
            </a:prstGeom>
          </p:spPr>
        </p:pic>
        <p:sp>
          <p:nvSpPr>
            <p:cNvPr id="2" name="TextBox 1">
              <a:extLst>
                <a:ext uri="{FF2B5EF4-FFF2-40B4-BE49-F238E27FC236}">
                  <a16:creationId xmlns:a16="http://schemas.microsoft.com/office/drawing/2014/main" id="{80474D8E-7E3F-8148-8876-EFBD211DF5A4}"/>
                </a:ext>
              </a:extLst>
            </p:cNvPr>
            <p:cNvSpPr txBox="1"/>
            <p:nvPr/>
          </p:nvSpPr>
          <p:spPr>
            <a:xfrm>
              <a:off x="2004257" y="2271573"/>
              <a:ext cx="7587575" cy="697626"/>
            </a:xfrm>
            <a:prstGeom prst="rect">
              <a:avLst/>
            </a:prstGeom>
            <a:noFill/>
          </p:spPr>
          <p:txBody>
            <a:bodyPr wrap="square" rtlCol="0">
              <a:spAutoFit/>
            </a:bodyPr>
            <a:lstStyle/>
            <a:p>
              <a:r>
                <a:rPr lang="en-US" sz="2800" dirty="0">
                  <a:solidFill>
                    <a:srgbClr val="3B1F3E"/>
                  </a:solidFill>
                  <a:latin typeface="Calibri" panose="020F0502020204030204" pitchFamily="34" charset="0"/>
                  <a:cs typeface="Calibri" panose="020F0502020204030204" pitchFamily="34" charset="0"/>
                </a:rPr>
                <a:t>Work with youth as partners</a:t>
              </a:r>
            </a:p>
          </p:txBody>
        </p:sp>
      </p:grpSp>
      <p:grpSp>
        <p:nvGrpSpPr>
          <p:cNvPr id="13" name="Group 12">
            <a:extLst>
              <a:ext uri="{FF2B5EF4-FFF2-40B4-BE49-F238E27FC236}">
                <a16:creationId xmlns:a16="http://schemas.microsoft.com/office/drawing/2014/main" id="{45B4504A-5347-AF43-A102-09BADC4C8D59}"/>
              </a:ext>
            </a:extLst>
          </p:cNvPr>
          <p:cNvGrpSpPr/>
          <p:nvPr/>
        </p:nvGrpSpPr>
        <p:grpSpPr>
          <a:xfrm>
            <a:off x="1805123" y="2173661"/>
            <a:ext cx="6640081" cy="1384995"/>
            <a:chOff x="1007013" y="3705511"/>
            <a:chExt cx="8853441" cy="1846660"/>
          </a:xfrm>
        </p:grpSpPr>
        <p:sp>
          <p:nvSpPr>
            <p:cNvPr id="7" name="TextBox 6">
              <a:extLst>
                <a:ext uri="{FF2B5EF4-FFF2-40B4-BE49-F238E27FC236}">
                  <a16:creationId xmlns:a16="http://schemas.microsoft.com/office/drawing/2014/main" id="{7F7C8179-22F7-8747-8AA5-BF912B394978}"/>
                </a:ext>
              </a:extLst>
            </p:cNvPr>
            <p:cNvSpPr txBox="1"/>
            <p:nvPr/>
          </p:nvSpPr>
          <p:spPr>
            <a:xfrm>
              <a:off x="1987893" y="3705511"/>
              <a:ext cx="7872561" cy="1846660"/>
            </a:xfrm>
            <a:prstGeom prst="rect">
              <a:avLst/>
            </a:prstGeom>
            <a:noFill/>
          </p:spPr>
          <p:txBody>
            <a:bodyPr wrap="square" rtlCol="0">
              <a:spAutoFit/>
            </a:bodyPr>
            <a:lstStyle/>
            <a:p>
              <a:r>
                <a:rPr lang="en-US" sz="2800" dirty="0">
                  <a:solidFill>
                    <a:srgbClr val="3B1F3E"/>
                  </a:solidFill>
                  <a:latin typeface="Calibri" panose="020F0502020204030204" pitchFamily="34" charset="0"/>
                  <a:cs typeface="Calibri" panose="020F0502020204030204" pitchFamily="34" charset="0"/>
                </a:rPr>
                <a:t>Collaborate with others who are advancing youth participation and leadership in SRHR</a:t>
              </a:r>
            </a:p>
          </p:txBody>
        </p:sp>
        <p:pic>
          <p:nvPicPr>
            <p:cNvPr id="5" name="Picture 4">
              <a:extLst>
                <a:ext uri="{FF2B5EF4-FFF2-40B4-BE49-F238E27FC236}">
                  <a16:creationId xmlns:a16="http://schemas.microsoft.com/office/drawing/2014/main" id="{6A1BCDF8-CDA5-734F-A827-BBD5862E9F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937209" y="4084555"/>
              <a:ext cx="1145448" cy="1005840"/>
            </a:xfrm>
            <a:prstGeom prst="rect">
              <a:avLst/>
            </a:prstGeom>
          </p:spPr>
        </p:pic>
      </p:grpSp>
      <p:grpSp>
        <p:nvGrpSpPr>
          <p:cNvPr id="12" name="Group 11">
            <a:extLst>
              <a:ext uri="{FF2B5EF4-FFF2-40B4-BE49-F238E27FC236}">
                <a16:creationId xmlns:a16="http://schemas.microsoft.com/office/drawing/2014/main" id="{A5F08B6E-B200-8C43-BE9D-27D15D813EE9}"/>
              </a:ext>
            </a:extLst>
          </p:cNvPr>
          <p:cNvGrpSpPr/>
          <p:nvPr/>
        </p:nvGrpSpPr>
        <p:grpSpPr>
          <a:xfrm>
            <a:off x="1923563" y="3808702"/>
            <a:ext cx="6421961" cy="882626"/>
            <a:chOff x="1075088" y="5291279"/>
            <a:chExt cx="8562614" cy="1176834"/>
          </a:xfrm>
        </p:grpSpPr>
        <p:sp>
          <p:nvSpPr>
            <p:cNvPr id="6" name="TextBox 5">
              <a:extLst>
                <a:ext uri="{FF2B5EF4-FFF2-40B4-BE49-F238E27FC236}">
                  <a16:creationId xmlns:a16="http://schemas.microsoft.com/office/drawing/2014/main" id="{C960FF6F-1E9F-2F42-9BC2-2173E63AC4B9}"/>
                </a:ext>
              </a:extLst>
            </p:cNvPr>
            <p:cNvSpPr txBox="1"/>
            <p:nvPr/>
          </p:nvSpPr>
          <p:spPr>
            <a:xfrm>
              <a:off x="1825039" y="5547590"/>
              <a:ext cx="7812663" cy="697626"/>
            </a:xfrm>
            <a:prstGeom prst="rect">
              <a:avLst/>
            </a:prstGeom>
            <a:noFill/>
          </p:spPr>
          <p:txBody>
            <a:bodyPr wrap="square" rtlCol="0">
              <a:spAutoFit/>
            </a:bodyPr>
            <a:lstStyle/>
            <a:p>
              <a:r>
                <a:rPr lang="en-US" sz="2800" dirty="0">
                  <a:solidFill>
                    <a:srgbClr val="3B1F3E"/>
                  </a:solidFill>
                  <a:latin typeface="Calibri" panose="020F0502020204030204" pitchFamily="34" charset="0"/>
                  <a:cs typeface="Calibri" panose="020F0502020204030204" pitchFamily="34" charset="0"/>
                </a:rPr>
                <a:t>Establish a shared vision for the field</a:t>
              </a:r>
            </a:p>
          </p:txBody>
        </p:sp>
        <p:pic>
          <p:nvPicPr>
            <p:cNvPr id="9" name="Picture 8">
              <a:extLst>
                <a:ext uri="{FF2B5EF4-FFF2-40B4-BE49-F238E27FC236}">
                  <a16:creationId xmlns:a16="http://schemas.microsoft.com/office/drawing/2014/main" id="{E85E6E6C-C69A-0743-8FB4-272ABA648D4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898151" y="5468216"/>
              <a:ext cx="1176834" cy="822960"/>
            </a:xfrm>
            <a:prstGeom prst="rect">
              <a:avLst/>
            </a:prstGeom>
          </p:spPr>
        </p:pic>
      </p:grpSp>
      <p:pic>
        <p:nvPicPr>
          <p:cNvPr id="15" name="Picture 14">
            <a:extLst>
              <a:ext uri="{FF2B5EF4-FFF2-40B4-BE49-F238E27FC236}">
                <a16:creationId xmlns:a16="http://schemas.microsoft.com/office/drawing/2014/main" id="{D960BB36-1090-F544-AFD8-95CC679A115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01" y="11886"/>
            <a:ext cx="1505414" cy="5143500"/>
          </a:xfrm>
          <a:prstGeom prst="rect">
            <a:avLst/>
          </a:prstGeom>
        </p:spPr>
      </p:pic>
      <p:cxnSp>
        <p:nvCxnSpPr>
          <p:cNvPr id="16" name="Straight Connector 15">
            <a:extLst>
              <a:ext uri="{FF2B5EF4-FFF2-40B4-BE49-F238E27FC236}">
                <a16:creationId xmlns:a16="http://schemas.microsoft.com/office/drawing/2014/main" id="{D7873A9F-78EE-DD4B-8B6A-0ADEF16D89BD}"/>
              </a:ext>
            </a:extLst>
          </p:cNvPr>
          <p:cNvCxnSpPr>
            <a:cxnSpLocks noChangeAspect="1"/>
          </p:cNvCxnSpPr>
          <p:nvPr/>
        </p:nvCxnSpPr>
        <p:spPr>
          <a:xfrm>
            <a:off x="1698337" y="821873"/>
            <a:ext cx="664718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Footer Placeholder 2">
            <a:extLst>
              <a:ext uri="{FF2B5EF4-FFF2-40B4-BE49-F238E27FC236}">
                <a16:creationId xmlns:a16="http://schemas.microsoft.com/office/drawing/2014/main" id="{7884F450-38F4-9148-9A4B-BBBA18A5785E}"/>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 </a:t>
            </a:r>
            <a:fld id="{BE9BC7A2-38C9-3B4E-B561-3CBA46730C60}" type="slidenum">
              <a:rPr lang="en-US" sz="1100" smtClean="0">
                <a:solidFill>
                  <a:schemeClr val="bg2"/>
                </a:solidFill>
              </a:rPr>
              <a:t>28</a:t>
            </a:fld>
            <a:endParaRPr lang="en-US" sz="1100" dirty="0">
              <a:solidFill>
                <a:schemeClr val="bg2"/>
              </a:solidFill>
            </a:endParaRPr>
          </a:p>
        </p:txBody>
      </p:sp>
    </p:spTree>
    <p:extLst>
      <p:ext uri="{BB962C8B-B14F-4D97-AF65-F5344CB8AC3E}">
        <p14:creationId xmlns:p14="http://schemas.microsoft.com/office/powerpoint/2010/main" val="420910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314CC-F155-9942-A31E-A3EBEBBCB5D4}"/>
              </a:ext>
            </a:extLst>
          </p:cNvPr>
          <p:cNvSpPr txBox="1"/>
          <p:nvPr/>
        </p:nvSpPr>
        <p:spPr>
          <a:xfrm>
            <a:off x="447423" y="682986"/>
            <a:ext cx="4883923" cy="2800767"/>
          </a:xfrm>
          <a:prstGeom prst="rect">
            <a:avLst/>
          </a:prstGeom>
          <a:noFill/>
        </p:spPr>
        <p:txBody>
          <a:bodyPr wrap="square" rtlCol="0">
            <a:spAutoFit/>
          </a:bodyPr>
          <a:lstStyle/>
          <a:p>
            <a:r>
              <a:rPr lang="en-US" sz="4400" b="1" dirty="0">
                <a:solidFill>
                  <a:srgbClr val="3D1F3E"/>
                </a:solidFill>
                <a:latin typeface="Calibri Light" panose="020F0302020204030204" pitchFamily="34" charset="0"/>
                <a:cs typeface="Calibri Light" panose="020F0302020204030204" pitchFamily="34" charset="0"/>
              </a:rPr>
              <a:t>What can you do to help create a </a:t>
            </a:r>
          </a:p>
          <a:p>
            <a:r>
              <a:rPr lang="en-US" sz="4400" b="1" dirty="0">
                <a:solidFill>
                  <a:srgbClr val="F0745A"/>
                </a:solidFill>
                <a:latin typeface="Calibri Light" panose="020F0302020204030204" pitchFamily="34" charset="0"/>
                <a:cs typeface="Calibri Light" panose="020F0302020204030204" pitchFamily="34" charset="0"/>
              </a:rPr>
              <a:t>new normal </a:t>
            </a:r>
            <a:r>
              <a:rPr lang="en-US" sz="4400" b="1" dirty="0">
                <a:solidFill>
                  <a:srgbClr val="3D1F3E"/>
                </a:solidFill>
                <a:latin typeface="Calibri Light" panose="020F0302020204030204" pitchFamily="34" charset="0"/>
                <a:cs typeface="Calibri Light" panose="020F0302020204030204" pitchFamily="34" charset="0"/>
              </a:rPr>
              <a:t>in </a:t>
            </a:r>
          </a:p>
          <a:p>
            <a:r>
              <a:rPr lang="en-US" sz="4400" b="1" dirty="0">
                <a:solidFill>
                  <a:srgbClr val="3D1F3E"/>
                </a:solidFill>
                <a:latin typeface="Calibri Light" panose="020F0302020204030204" pitchFamily="34" charset="0"/>
                <a:cs typeface="Calibri Light" panose="020F0302020204030204" pitchFamily="34" charset="0"/>
              </a:rPr>
              <a:t>youth SRHR?</a:t>
            </a:r>
          </a:p>
        </p:txBody>
      </p:sp>
      <p:pic>
        <p:nvPicPr>
          <p:cNvPr id="4" name="Picture 3">
            <a:extLst>
              <a:ext uri="{FF2B5EF4-FFF2-40B4-BE49-F238E27FC236}">
                <a16:creationId xmlns:a16="http://schemas.microsoft.com/office/drawing/2014/main" id="{22AC867A-2D34-C546-A45A-4A450D766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196" y="4203685"/>
            <a:ext cx="5010150" cy="638175"/>
          </a:xfrm>
          <a:prstGeom prst="rect">
            <a:avLst/>
          </a:prstGeom>
        </p:spPr>
      </p:pic>
      <p:pic>
        <p:nvPicPr>
          <p:cNvPr id="9" name="Picture 8">
            <a:extLst>
              <a:ext uri="{FF2B5EF4-FFF2-40B4-BE49-F238E27FC236}">
                <a16:creationId xmlns:a16="http://schemas.microsoft.com/office/drawing/2014/main" id="{E74FA768-BA72-374F-8EC9-89BCFB67C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1235" y="0"/>
            <a:ext cx="3432766" cy="5143500"/>
          </a:xfrm>
          <a:prstGeom prst="rect">
            <a:avLst/>
          </a:prstGeom>
        </p:spPr>
      </p:pic>
      <p:sp>
        <p:nvSpPr>
          <p:cNvPr id="5" name="Slide Number Placeholder 5">
            <a:extLst>
              <a:ext uri="{FF2B5EF4-FFF2-40B4-BE49-F238E27FC236}">
                <a16:creationId xmlns:a16="http://schemas.microsoft.com/office/drawing/2014/main" id="{652339DC-059D-CF44-B0B8-52580FF55673}"/>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6" name="Footer Placeholder 2">
            <a:extLst>
              <a:ext uri="{FF2B5EF4-FFF2-40B4-BE49-F238E27FC236}">
                <a16:creationId xmlns:a16="http://schemas.microsoft.com/office/drawing/2014/main" id="{C9766B44-ECB3-E441-8C71-16D0114EC6B2}"/>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118579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0" y="554113"/>
            <a:ext cx="4535873" cy="22480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3B1F3E"/>
                </a:solidFill>
                <a:latin typeface="Calibri Light" panose="020F0302020204030204" pitchFamily="34" charset="0"/>
                <a:cs typeface="Calibri Light" panose="020F0302020204030204" pitchFamily="34" charset="0"/>
              </a:rPr>
              <a:t>The Youth Investment, Engagement, and Leadership Development (YIELD) Project</a:t>
            </a:r>
            <a:endParaRPr sz="3200" b="1" dirty="0">
              <a:solidFill>
                <a:srgbClr val="3B1F3E"/>
              </a:solidFill>
              <a:latin typeface="Calibri Light" panose="020F0302020204030204" pitchFamily="34" charset="0"/>
              <a:cs typeface="Calibri Light" panose="020F0302020204030204" pitchFamily="34" charset="0"/>
            </a:endParaRPr>
          </a:p>
        </p:txBody>
      </p:sp>
      <p:sp>
        <p:nvSpPr>
          <p:cNvPr id="78" name="Google Shape;78;p17"/>
          <p:cNvSpPr txBox="1">
            <a:spLocks noGrp="1"/>
          </p:cNvSpPr>
          <p:nvPr>
            <p:ph type="body" idx="1"/>
          </p:nvPr>
        </p:nvSpPr>
        <p:spPr>
          <a:xfrm>
            <a:off x="4572000" y="3189221"/>
            <a:ext cx="4535873" cy="1653436"/>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 b="1" dirty="0">
                <a:solidFill>
                  <a:srgbClr val="3B1F3E"/>
                </a:solidFill>
                <a:latin typeface="Calibri" panose="020F0502020204030204" pitchFamily="34" charset="0"/>
                <a:cs typeface="Calibri" panose="020F0502020204030204" pitchFamily="34" charset="0"/>
              </a:rPr>
              <a:t>Steering Committee: </a:t>
            </a:r>
          </a:p>
          <a:p>
            <a:pPr marL="0" lvl="0" indent="0" algn="l" rtl="0">
              <a:lnSpc>
                <a:spcPct val="100000"/>
              </a:lnSpc>
              <a:spcAft>
                <a:spcPts val="0"/>
              </a:spcAft>
              <a:buNone/>
            </a:pPr>
            <a:r>
              <a:rPr lang="en" sz="1600" dirty="0">
                <a:solidFill>
                  <a:srgbClr val="3B1F3E"/>
                </a:solidFill>
                <a:latin typeface="Calibri" panose="020F0502020204030204" pitchFamily="34" charset="0"/>
                <a:cs typeface="Calibri" panose="020F0502020204030204" pitchFamily="34" charset="0"/>
              </a:rPr>
              <a:t>Bill &amp; Melinda Gates Foundation, </a:t>
            </a:r>
          </a:p>
          <a:p>
            <a:pPr marL="0" lvl="0" indent="0" algn="l" rtl="0">
              <a:lnSpc>
                <a:spcPct val="100000"/>
              </a:lnSpc>
              <a:spcAft>
                <a:spcPts val="0"/>
              </a:spcAft>
              <a:buNone/>
            </a:pPr>
            <a:r>
              <a:rPr lang="en" sz="1600" dirty="0">
                <a:solidFill>
                  <a:srgbClr val="3B1F3E"/>
                </a:solidFill>
                <a:latin typeface="Calibri" panose="020F0502020204030204" pitchFamily="34" charset="0"/>
                <a:cs typeface="Calibri" panose="020F0502020204030204" pitchFamily="34" charset="0"/>
              </a:rPr>
              <a:t>David and Lucile Packard Foundation, </a:t>
            </a:r>
          </a:p>
          <a:p>
            <a:pPr marL="0" lvl="0" indent="0" algn="l" rtl="0">
              <a:lnSpc>
                <a:spcPct val="100000"/>
              </a:lnSpc>
              <a:spcAft>
                <a:spcPts val="0"/>
              </a:spcAft>
              <a:buNone/>
            </a:pPr>
            <a:r>
              <a:rPr lang="en" sz="1600" dirty="0">
                <a:solidFill>
                  <a:srgbClr val="3B1F3E"/>
                </a:solidFill>
                <a:latin typeface="Calibri" panose="020F0502020204030204" pitchFamily="34" charset="0"/>
                <a:cs typeface="Calibri" panose="020F0502020204030204" pitchFamily="34" charset="0"/>
              </a:rPr>
              <a:t>The Summit Foundation, </a:t>
            </a:r>
          </a:p>
          <a:p>
            <a:pPr marL="0" lvl="0" indent="0" algn="l" rtl="0">
              <a:lnSpc>
                <a:spcPct val="100000"/>
              </a:lnSpc>
              <a:spcAft>
                <a:spcPts val="0"/>
              </a:spcAft>
              <a:buNone/>
            </a:pPr>
            <a:r>
              <a:rPr lang="en" sz="1600" dirty="0">
                <a:solidFill>
                  <a:srgbClr val="3B1F3E"/>
                </a:solidFill>
                <a:latin typeface="Calibri" panose="020F0502020204030204" pitchFamily="34" charset="0"/>
                <a:cs typeface="Calibri" panose="020F0502020204030204" pitchFamily="34" charset="0"/>
              </a:rPr>
              <a:t>William and Flora Hewlett Foundation</a:t>
            </a:r>
            <a:endParaRPr sz="1600" dirty="0">
              <a:solidFill>
                <a:srgbClr val="3B1F3E"/>
              </a:solidFill>
              <a:latin typeface="Calibri" panose="020F0502020204030204" pitchFamily="34" charset="0"/>
              <a:cs typeface="Calibri" panose="020F0502020204030204" pitchFamily="34" charset="0"/>
            </a:endParaRPr>
          </a:p>
          <a:p>
            <a:pPr marL="0" lvl="0" indent="0" algn="l" rtl="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id="{E5F28BFF-22A7-1146-B462-A813F15D52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pic>
        <p:nvPicPr>
          <p:cNvPr id="4" name="Picture 3">
            <a:extLst>
              <a:ext uri="{FF2B5EF4-FFF2-40B4-BE49-F238E27FC236}">
                <a16:creationId xmlns:a16="http://schemas.microsoft.com/office/drawing/2014/main" id="{F83B2B77-D28F-4748-A82C-0B66AA713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263" y="113621"/>
            <a:ext cx="3834303" cy="4916258"/>
          </a:xfrm>
          <a:prstGeom prst="rect">
            <a:avLst/>
          </a:prstGeom>
        </p:spPr>
      </p:pic>
      <p:sp>
        <p:nvSpPr>
          <p:cNvPr id="7" name="Footer Placeholder 2">
            <a:extLst>
              <a:ext uri="{FF2B5EF4-FFF2-40B4-BE49-F238E27FC236}">
                <a16:creationId xmlns:a16="http://schemas.microsoft.com/office/drawing/2014/main" id="{118474CE-068B-3E42-A9E1-79B8815353CA}"/>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Picture 2">
            <a:extLst>
              <a:ext uri="{FF2B5EF4-FFF2-40B4-BE49-F238E27FC236}">
                <a16:creationId xmlns:a16="http://schemas.microsoft.com/office/drawing/2014/main" id="{CF19ADF5-9DAC-4047-A286-E7D5B39AC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21" y="1167846"/>
            <a:ext cx="3931920" cy="3063834"/>
          </a:xfrm>
          <a:prstGeom prst="rect">
            <a:avLst/>
          </a:prstGeom>
        </p:spPr>
      </p:pic>
      <p:pic>
        <p:nvPicPr>
          <p:cNvPr id="8" name="Picture 7">
            <a:extLst>
              <a:ext uri="{FF2B5EF4-FFF2-40B4-BE49-F238E27FC236}">
                <a16:creationId xmlns:a16="http://schemas.microsoft.com/office/drawing/2014/main" id="{2BFD6F15-2B97-8745-8B32-5D3872383E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61252" y="1121101"/>
            <a:ext cx="3383280" cy="3515729"/>
          </a:xfrm>
          <a:prstGeom prst="rect">
            <a:avLst/>
          </a:prstGeom>
        </p:spPr>
      </p:pic>
      <p:sp>
        <p:nvSpPr>
          <p:cNvPr id="6" name="TextBox 5">
            <a:extLst>
              <a:ext uri="{FF2B5EF4-FFF2-40B4-BE49-F238E27FC236}">
                <a16:creationId xmlns:a16="http://schemas.microsoft.com/office/drawing/2014/main" id="{DDA6D187-5018-AA41-AE44-BFB31884B370}"/>
              </a:ext>
            </a:extLst>
          </p:cNvPr>
          <p:cNvSpPr txBox="1"/>
          <p:nvPr/>
        </p:nvSpPr>
        <p:spPr>
          <a:xfrm>
            <a:off x="311700" y="4273081"/>
            <a:ext cx="3931920" cy="307777"/>
          </a:xfrm>
          <a:prstGeom prst="rect">
            <a:avLst/>
          </a:prstGeom>
          <a:solidFill>
            <a:srgbClr val="3B1F3E"/>
          </a:solidFill>
        </p:spPr>
        <p:txBody>
          <a:bodyPr wrap="square" rtlCol="0">
            <a:spAutoFit/>
          </a:bodyPr>
          <a:lstStyle/>
          <a:p>
            <a:pPr algn="ctr"/>
            <a:r>
              <a:rPr lang="en-US" sz="1200" dirty="0" err="1">
                <a:solidFill>
                  <a:schemeClr val="bg1"/>
                </a:solidFill>
              </a:rPr>
              <a:t>yieldproject</a:t>
            </a:r>
            <a:r>
              <a:rPr lang="en-US" dirty="0" err="1">
                <a:solidFill>
                  <a:schemeClr val="bg1"/>
                </a:solidFill>
              </a:rPr>
              <a:t>.org</a:t>
            </a:r>
            <a:endParaRPr lang="en-US" dirty="0">
              <a:solidFill>
                <a:schemeClr val="bg1"/>
              </a:solidFill>
            </a:endParaRPr>
          </a:p>
        </p:txBody>
      </p:sp>
      <p:sp>
        <p:nvSpPr>
          <p:cNvPr id="9" name="Google Shape;230;p43">
            <a:extLst>
              <a:ext uri="{FF2B5EF4-FFF2-40B4-BE49-F238E27FC236}">
                <a16:creationId xmlns:a16="http://schemas.microsoft.com/office/drawing/2014/main" id="{CA6D5ABA-7205-5942-9C52-A73A64E71CAE}"/>
              </a:ext>
            </a:extLst>
          </p:cNvPr>
          <p:cNvSpPr txBox="1">
            <a:spLocks noGrp="1"/>
          </p:cNvSpPr>
          <p:nvPr>
            <p:ph type="title"/>
          </p:nvPr>
        </p:nvSpPr>
        <p:spPr>
          <a:xfrm>
            <a:off x="642507" y="51033"/>
            <a:ext cx="7792042" cy="871702"/>
          </a:xfrm>
          <a:prstGeom prst="rect">
            <a:avLst/>
          </a:prstGeom>
          <a:noFill/>
          <a:ln>
            <a:noFill/>
          </a:ln>
        </p:spPr>
        <p:txBody>
          <a:bodyPr spcFirstLastPara="1" wrap="square" lIns="91423" tIns="91423" rIns="91423" bIns="91423" anchor="ctr" anchorCtr="0">
            <a:noAutofit/>
          </a:bodyPr>
          <a:lstStyle/>
          <a:p>
            <a:pPr marL="234950"/>
            <a:r>
              <a:rPr lang="en-US" b="1" dirty="0">
                <a:solidFill>
                  <a:srgbClr val="3B1F3E"/>
                </a:solidFill>
                <a:latin typeface="Calibri Light" panose="020F0302020204030204" pitchFamily="34" charset="0"/>
                <a:cs typeface="Calibri Light" panose="020F0302020204030204" pitchFamily="34" charset="0"/>
              </a:rPr>
              <a:t>Have 1 conversation within the next 30 days</a:t>
            </a:r>
            <a:endParaRPr lang="en-US" sz="3200" b="1" dirty="0">
              <a:solidFill>
                <a:srgbClr val="3B1F3E"/>
              </a:solidFill>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F7CC8B68-CDFE-944D-A74D-2C4DE84A78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046" b="-4569"/>
          <a:stretch/>
        </p:blipFill>
        <p:spPr>
          <a:xfrm rot="5400000">
            <a:off x="194073" y="149840"/>
            <a:ext cx="739212" cy="693150"/>
          </a:xfrm>
          <a:prstGeom prst="rect">
            <a:avLst/>
          </a:prstGeom>
        </p:spPr>
      </p:pic>
      <p:sp>
        <p:nvSpPr>
          <p:cNvPr id="10" name="Slide Number Placeholder 5">
            <a:extLst>
              <a:ext uri="{FF2B5EF4-FFF2-40B4-BE49-F238E27FC236}">
                <a16:creationId xmlns:a16="http://schemas.microsoft.com/office/drawing/2014/main" id="{C9B793F1-9BAE-814B-9276-827470DBBAA6}"/>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11" name="Footer Placeholder 2">
            <a:extLst>
              <a:ext uri="{FF2B5EF4-FFF2-40B4-BE49-F238E27FC236}">
                <a16:creationId xmlns:a16="http://schemas.microsoft.com/office/drawing/2014/main" id="{3477B6FA-8135-EB4C-8949-7274112D8022}"/>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2" name="Rectangle 1">
            <a:extLst>
              <a:ext uri="{FF2B5EF4-FFF2-40B4-BE49-F238E27FC236}">
                <a16:creationId xmlns:a16="http://schemas.microsoft.com/office/drawing/2014/main" id="{D42AF6B8-5B86-434A-8D14-21CCE4B193F5}"/>
              </a:ext>
            </a:extLst>
          </p:cNvPr>
          <p:cNvSpPr/>
          <p:nvPr/>
        </p:nvSpPr>
        <p:spPr>
          <a:xfrm>
            <a:off x="5207890" y="4329053"/>
            <a:ext cx="1949573" cy="230832"/>
          </a:xfrm>
          <a:prstGeom prst="rect">
            <a:avLst/>
          </a:prstGeom>
        </p:spPr>
        <p:txBody>
          <a:bodyPr wrap="none">
            <a:spAutoFit/>
          </a:bodyPr>
          <a:lstStyle/>
          <a:p>
            <a:r>
              <a:rPr lang="en-US" sz="900" dirty="0"/>
              <a:t>©Gates Archive/Dominique Catton</a:t>
            </a:r>
          </a:p>
        </p:txBody>
      </p:sp>
    </p:spTree>
    <p:extLst>
      <p:ext uri="{BB962C8B-B14F-4D97-AF65-F5344CB8AC3E}">
        <p14:creationId xmlns:p14="http://schemas.microsoft.com/office/powerpoint/2010/main" val="61403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5" name="Picture 4">
            <a:extLst>
              <a:ext uri="{FF2B5EF4-FFF2-40B4-BE49-F238E27FC236}">
                <a16:creationId xmlns:a16="http://schemas.microsoft.com/office/drawing/2014/main" id="{AA7763EB-B0A4-CC41-9B7D-6D5C6243C6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15975"/>
            <a:ext cx="9148679" cy="3642128"/>
          </a:xfrm>
          <a:prstGeom prst="rect">
            <a:avLst/>
          </a:prstGeom>
        </p:spPr>
      </p:pic>
      <p:sp>
        <p:nvSpPr>
          <p:cNvPr id="6" name="Rectangle 5">
            <a:extLst>
              <a:ext uri="{FF2B5EF4-FFF2-40B4-BE49-F238E27FC236}">
                <a16:creationId xmlns:a16="http://schemas.microsoft.com/office/drawing/2014/main" id="{6959EE93-AAE5-BF4D-9B79-7E5451F05EB6}"/>
              </a:ext>
            </a:extLst>
          </p:cNvPr>
          <p:cNvSpPr/>
          <p:nvPr/>
        </p:nvSpPr>
        <p:spPr>
          <a:xfrm>
            <a:off x="5494331" y="1131342"/>
            <a:ext cx="844062" cy="265883"/>
          </a:xfrm>
          <a:prstGeom prst="rect">
            <a:avLst/>
          </a:prstGeom>
          <a:solidFill>
            <a:srgbClr val="42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Google Shape;230;p43">
            <a:extLst>
              <a:ext uri="{FF2B5EF4-FFF2-40B4-BE49-F238E27FC236}">
                <a16:creationId xmlns:a16="http://schemas.microsoft.com/office/drawing/2014/main" id="{F3E3A561-68AE-9241-AD72-97352EA7A3BA}"/>
              </a:ext>
            </a:extLst>
          </p:cNvPr>
          <p:cNvSpPr txBox="1">
            <a:spLocks noGrp="1"/>
          </p:cNvSpPr>
          <p:nvPr>
            <p:ph type="title"/>
          </p:nvPr>
        </p:nvSpPr>
        <p:spPr>
          <a:xfrm>
            <a:off x="563025" y="63746"/>
            <a:ext cx="8485725" cy="871702"/>
          </a:xfrm>
          <a:prstGeom prst="rect">
            <a:avLst/>
          </a:prstGeom>
          <a:noFill/>
        </p:spPr>
        <p:txBody>
          <a:bodyPr spcFirstLastPara="1" wrap="square" lIns="91423" tIns="91423" rIns="91423" bIns="91423" anchor="ctr" anchorCtr="0">
            <a:noAutofit/>
          </a:bodyPr>
          <a:lstStyle/>
          <a:p>
            <a:pPr marL="234950"/>
            <a:r>
              <a:rPr lang="en-US" b="1" dirty="0">
                <a:solidFill>
                  <a:srgbClr val="3B1F3E"/>
                </a:solidFill>
                <a:latin typeface="Calibri Light" panose="020F0302020204030204" pitchFamily="34" charset="0"/>
                <a:cs typeface="Calibri Light" panose="020F0302020204030204" pitchFamily="34" charset="0"/>
              </a:rPr>
              <a:t>Join the YIELD Project Youth SRHR Learning Exchange</a:t>
            </a:r>
            <a:endParaRPr lang="en-US" sz="3200" b="1" dirty="0">
              <a:solidFill>
                <a:srgbClr val="3B1F3E"/>
              </a:solidFill>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3949264F-4D6A-FE4F-9466-9386605F23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046" b="-4569"/>
          <a:stretch/>
        </p:blipFill>
        <p:spPr>
          <a:xfrm rot="5400000">
            <a:off x="146779" y="149840"/>
            <a:ext cx="739212" cy="693150"/>
          </a:xfrm>
          <a:prstGeom prst="rect">
            <a:avLst/>
          </a:prstGeom>
        </p:spPr>
      </p:pic>
      <p:sp>
        <p:nvSpPr>
          <p:cNvPr id="9" name="Slide Number Placeholder 5">
            <a:extLst>
              <a:ext uri="{FF2B5EF4-FFF2-40B4-BE49-F238E27FC236}">
                <a16:creationId xmlns:a16="http://schemas.microsoft.com/office/drawing/2014/main" id="{6201E3A7-3BB0-7E49-860E-DAC961920303}"/>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10" name="Footer Placeholder 2">
            <a:extLst>
              <a:ext uri="{FF2B5EF4-FFF2-40B4-BE49-F238E27FC236}">
                <a16:creationId xmlns:a16="http://schemas.microsoft.com/office/drawing/2014/main" id="{143980AA-E13F-7747-B975-E52CC1D79CB5}"/>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375430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14" name="Group 13">
            <a:extLst>
              <a:ext uri="{FF2B5EF4-FFF2-40B4-BE49-F238E27FC236}">
                <a16:creationId xmlns:a16="http://schemas.microsoft.com/office/drawing/2014/main" id="{35F21483-E368-4E41-9675-CDB5493057BA}"/>
              </a:ext>
            </a:extLst>
          </p:cNvPr>
          <p:cNvGrpSpPr/>
          <p:nvPr/>
        </p:nvGrpSpPr>
        <p:grpSpPr>
          <a:xfrm>
            <a:off x="2033016" y="1005384"/>
            <a:ext cx="6147649" cy="777767"/>
            <a:chOff x="1394967" y="2073317"/>
            <a:chExt cx="8196865" cy="1037021"/>
          </a:xfrm>
        </p:grpSpPr>
        <p:pic>
          <p:nvPicPr>
            <p:cNvPr id="4" name="Picture 3">
              <a:extLst>
                <a:ext uri="{FF2B5EF4-FFF2-40B4-BE49-F238E27FC236}">
                  <a16:creationId xmlns:a16="http://schemas.microsoft.com/office/drawing/2014/main" id="{3B53A510-05F7-F149-A6F8-40F4947456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234379" y="2233905"/>
              <a:ext cx="930776" cy="609600"/>
            </a:xfrm>
            <a:prstGeom prst="rect">
              <a:avLst/>
            </a:prstGeom>
          </p:spPr>
        </p:pic>
        <p:sp>
          <p:nvSpPr>
            <p:cNvPr id="2" name="TextBox 1">
              <a:extLst>
                <a:ext uri="{FF2B5EF4-FFF2-40B4-BE49-F238E27FC236}">
                  <a16:creationId xmlns:a16="http://schemas.microsoft.com/office/drawing/2014/main" id="{80474D8E-7E3F-8148-8876-EFBD211DF5A4}"/>
                </a:ext>
              </a:extLst>
            </p:cNvPr>
            <p:cNvSpPr txBox="1"/>
            <p:nvPr/>
          </p:nvSpPr>
          <p:spPr>
            <a:xfrm>
              <a:off x="2004257" y="2166492"/>
              <a:ext cx="7587575" cy="943846"/>
            </a:xfrm>
            <a:prstGeom prst="rect">
              <a:avLst/>
            </a:prstGeom>
            <a:noFill/>
          </p:spPr>
          <p:txBody>
            <a:bodyPr wrap="square" rtlCol="0">
              <a:spAutoFit/>
            </a:bodyPr>
            <a:lstStyle/>
            <a:p>
              <a:r>
                <a:rPr lang="en-US" sz="2000" b="1" dirty="0">
                  <a:solidFill>
                    <a:srgbClr val="3B1F3E"/>
                  </a:solidFill>
                  <a:latin typeface="Calibri" panose="020F0502020204030204" pitchFamily="34" charset="0"/>
                  <a:cs typeface="Calibri" panose="020F0502020204030204" pitchFamily="34" charset="0"/>
                </a:rPr>
                <a:t>Take the pledge</a:t>
              </a:r>
              <a:r>
                <a:rPr lang="en-US" sz="2000" dirty="0">
                  <a:solidFill>
                    <a:srgbClr val="3B1F3E"/>
                  </a:solidFill>
                  <a:latin typeface="Calibri" panose="020F0502020204030204" pitchFamily="34" charset="0"/>
                  <a:cs typeface="Calibri" panose="020F0502020204030204" pitchFamily="34" charset="0"/>
                </a:rPr>
                <a:t> to have 1 conversation at your organization within 30 days</a:t>
              </a:r>
            </a:p>
          </p:txBody>
        </p:sp>
      </p:grpSp>
      <p:grpSp>
        <p:nvGrpSpPr>
          <p:cNvPr id="13" name="Group 12">
            <a:extLst>
              <a:ext uri="{FF2B5EF4-FFF2-40B4-BE49-F238E27FC236}">
                <a16:creationId xmlns:a16="http://schemas.microsoft.com/office/drawing/2014/main" id="{45B4504A-5347-AF43-A102-09BADC4C8D59}"/>
              </a:ext>
            </a:extLst>
          </p:cNvPr>
          <p:cNvGrpSpPr/>
          <p:nvPr/>
        </p:nvGrpSpPr>
        <p:grpSpPr>
          <a:xfrm>
            <a:off x="1906491" y="1959883"/>
            <a:ext cx="6814673" cy="813626"/>
            <a:chOff x="1159413" y="3804541"/>
            <a:chExt cx="9086231" cy="1084832"/>
          </a:xfrm>
        </p:grpSpPr>
        <p:sp>
          <p:nvSpPr>
            <p:cNvPr id="7" name="TextBox 6">
              <a:extLst>
                <a:ext uri="{FF2B5EF4-FFF2-40B4-BE49-F238E27FC236}">
                  <a16:creationId xmlns:a16="http://schemas.microsoft.com/office/drawing/2014/main" id="{7F7C8179-22F7-8747-8AA5-BF912B394978}"/>
                </a:ext>
              </a:extLst>
            </p:cNvPr>
            <p:cNvSpPr txBox="1"/>
            <p:nvPr/>
          </p:nvSpPr>
          <p:spPr>
            <a:xfrm>
              <a:off x="1987891" y="3945527"/>
              <a:ext cx="8257753" cy="943846"/>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Join the FB group: </a:t>
              </a:r>
              <a:r>
                <a:rPr lang="en" sz="2000" b="1" dirty="0">
                  <a:solidFill>
                    <a:schemeClr val="tx1"/>
                  </a:solidFill>
                  <a:latin typeface="Calibri" panose="020F0502020204030204" pitchFamily="34" charset="0"/>
                  <a:cs typeface="Calibri" panose="020F0502020204030204" pitchFamily="34" charset="0"/>
                </a:rPr>
                <a:t>YIELD Project Youth SRHR Learning Exchange</a:t>
              </a:r>
              <a:endParaRPr lang="en-US" sz="2000" b="1"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A1BCDF8-CDA5-734F-A827-BBD5862E9F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1100186" y="3863768"/>
              <a:ext cx="971894" cy="853440"/>
            </a:xfrm>
            <a:prstGeom prst="rect">
              <a:avLst/>
            </a:prstGeom>
          </p:spPr>
        </p:pic>
      </p:grpSp>
      <p:grpSp>
        <p:nvGrpSpPr>
          <p:cNvPr id="12" name="Group 11">
            <a:extLst>
              <a:ext uri="{FF2B5EF4-FFF2-40B4-BE49-F238E27FC236}">
                <a16:creationId xmlns:a16="http://schemas.microsoft.com/office/drawing/2014/main" id="{A5F08B6E-B200-8C43-BE9D-27D15D813EE9}"/>
              </a:ext>
            </a:extLst>
          </p:cNvPr>
          <p:cNvGrpSpPr>
            <a:grpSpLocks noChangeAspect="1"/>
          </p:cNvGrpSpPr>
          <p:nvPr/>
        </p:nvGrpSpPr>
        <p:grpSpPr>
          <a:xfrm>
            <a:off x="2021682" y="2957530"/>
            <a:ext cx="6393556" cy="1189235"/>
            <a:chOff x="1133152" y="4282436"/>
            <a:chExt cx="9273577" cy="1724929"/>
          </a:xfrm>
        </p:grpSpPr>
        <p:sp>
          <p:nvSpPr>
            <p:cNvPr id="6" name="TextBox 5">
              <a:extLst>
                <a:ext uri="{FF2B5EF4-FFF2-40B4-BE49-F238E27FC236}">
                  <a16:creationId xmlns:a16="http://schemas.microsoft.com/office/drawing/2014/main" id="{C960FF6F-1E9F-2F42-9BC2-2173E63AC4B9}"/>
                </a:ext>
              </a:extLst>
            </p:cNvPr>
            <p:cNvSpPr txBox="1"/>
            <p:nvPr/>
          </p:nvSpPr>
          <p:spPr>
            <a:xfrm>
              <a:off x="1816587" y="4355629"/>
              <a:ext cx="8590142" cy="1651736"/>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Visit </a:t>
              </a:r>
              <a:r>
                <a:rPr lang="en-US" sz="2000" b="1" dirty="0" err="1">
                  <a:solidFill>
                    <a:schemeClr val="tx1"/>
                  </a:solidFill>
                  <a:latin typeface="Calibri" panose="020F0502020204030204" pitchFamily="34" charset="0"/>
                  <a:cs typeface="Calibri" panose="020F0502020204030204" pitchFamily="34" charset="0"/>
                </a:rPr>
                <a:t>yieldproject.org</a:t>
              </a:r>
              <a:endParaRPr lang="en-US" sz="2000" dirty="0">
                <a:solidFill>
                  <a:schemeClr val="tx1"/>
                </a:solidFill>
                <a:latin typeface="Calibri" panose="020F0502020204030204" pitchFamily="34" charset="0"/>
                <a:cs typeface="Calibri" panose="020F0502020204030204" pitchFamily="34" charset="0"/>
              </a:endParaRPr>
            </a:p>
            <a:p>
              <a:pPr marL="457200" indent="-222250">
                <a:buFont typeface="Arial" panose="020B0604020202020204" pitchFamily="34" charset="0"/>
                <a:buChar char="•"/>
              </a:pPr>
              <a:r>
                <a:rPr lang="en-US" sz="1600" dirty="0">
                  <a:solidFill>
                    <a:srgbClr val="3B1F3E"/>
                  </a:solidFill>
                  <a:latin typeface="Calibri" panose="020F0502020204030204" pitchFamily="34" charset="0"/>
                  <a:cs typeface="Calibri" panose="020F0502020204030204" pitchFamily="34" charset="0"/>
                </a:rPr>
                <a:t>Discussion guide</a:t>
              </a:r>
            </a:p>
            <a:p>
              <a:pPr marL="457200" indent="-222250">
                <a:buFont typeface="Arial" panose="020B0604020202020204" pitchFamily="34" charset="0"/>
                <a:buChar char="•"/>
              </a:pPr>
              <a:r>
                <a:rPr lang="en-US" sz="1600" dirty="0">
                  <a:solidFill>
                    <a:srgbClr val="3B1F3E"/>
                  </a:solidFill>
                  <a:latin typeface="Calibri" panose="020F0502020204030204" pitchFamily="34" charset="0"/>
                  <a:cs typeface="Calibri" panose="020F0502020204030204" pitchFamily="34" charset="0"/>
                </a:rPr>
                <a:t>Storytelling dice</a:t>
              </a:r>
            </a:p>
            <a:p>
              <a:pPr marL="457200" indent="-222250">
                <a:buFont typeface="Arial" panose="020B0604020202020204" pitchFamily="34" charset="0"/>
                <a:buChar char="•"/>
              </a:pPr>
              <a:r>
                <a:rPr lang="en-US" sz="1600" dirty="0">
                  <a:solidFill>
                    <a:srgbClr val="3B1F3E"/>
                  </a:solidFill>
                  <a:latin typeface="Calibri" panose="020F0502020204030204" pitchFamily="34" charset="0"/>
                  <a:cs typeface="Calibri" panose="020F0502020204030204" pitchFamily="34" charset="0"/>
                </a:rPr>
                <a:t>Social media toolkit </a:t>
              </a:r>
            </a:p>
          </p:txBody>
        </p:sp>
        <p:pic>
          <p:nvPicPr>
            <p:cNvPr id="9" name="Picture 8">
              <a:extLst>
                <a:ext uri="{FF2B5EF4-FFF2-40B4-BE49-F238E27FC236}">
                  <a16:creationId xmlns:a16="http://schemas.microsoft.com/office/drawing/2014/main" id="{E85E6E6C-C69A-0743-8FB4-272ABA648D4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976317" y="4439271"/>
              <a:ext cx="1043133" cy="729464"/>
            </a:xfrm>
            <a:prstGeom prst="rect">
              <a:avLst/>
            </a:prstGeom>
          </p:spPr>
        </p:pic>
      </p:grpSp>
      <p:pic>
        <p:nvPicPr>
          <p:cNvPr id="15" name="Picture 14">
            <a:extLst>
              <a:ext uri="{FF2B5EF4-FFF2-40B4-BE49-F238E27FC236}">
                <a16:creationId xmlns:a16="http://schemas.microsoft.com/office/drawing/2014/main" id="{D960BB36-1090-F544-AFD8-95CC679A115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1184"/>
            <a:ext cx="1505414" cy="5143500"/>
          </a:xfrm>
          <a:prstGeom prst="rect">
            <a:avLst/>
          </a:prstGeom>
        </p:spPr>
      </p:pic>
      <p:pic>
        <p:nvPicPr>
          <p:cNvPr id="18" name="Picture 17">
            <a:extLst>
              <a:ext uri="{FF2B5EF4-FFF2-40B4-BE49-F238E27FC236}">
                <a16:creationId xmlns:a16="http://schemas.microsoft.com/office/drawing/2014/main" id="{B396CFE9-B740-2146-B953-2DDA28D182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6983"/>
          <a:stretch/>
        </p:blipFill>
        <p:spPr>
          <a:xfrm rot="5400000">
            <a:off x="1970954" y="4041435"/>
            <a:ext cx="731520" cy="607396"/>
          </a:xfrm>
          <a:prstGeom prst="rect">
            <a:avLst/>
          </a:prstGeom>
        </p:spPr>
      </p:pic>
      <p:sp>
        <p:nvSpPr>
          <p:cNvPr id="19" name="TextBox 18">
            <a:extLst>
              <a:ext uri="{FF2B5EF4-FFF2-40B4-BE49-F238E27FC236}">
                <a16:creationId xmlns:a16="http://schemas.microsoft.com/office/drawing/2014/main" id="{8528FB3B-06D3-584F-BD9D-5551EF4F15B4}"/>
              </a:ext>
            </a:extLst>
          </p:cNvPr>
          <p:cNvSpPr txBox="1"/>
          <p:nvPr/>
        </p:nvSpPr>
        <p:spPr>
          <a:xfrm>
            <a:off x="2514207" y="4213520"/>
            <a:ext cx="5690682" cy="400110"/>
          </a:xfrm>
          <a:prstGeom prst="rect">
            <a:avLst/>
          </a:prstGeom>
          <a:noFill/>
        </p:spPr>
        <p:txBody>
          <a:bodyPr wrap="square" rtlCol="0">
            <a:spAutoFit/>
          </a:bodyPr>
          <a:lstStyle/>
          <a:p>
            <a:r>
              <a:rPr lang="en-US" sz="2000" dirty="0">
                <a:solidFill>
                  <a:srgbClr val="3B1F3E"/>
                </a:solidFill>
                <a:latin typeface="Calibri" panose="020F0502020204030204" pitchFamily="34" charset="0"/>
                <a:cs typeface="Calibri" panose="020F0502020204030204" pitchFamily="34" charset="0"/>
              </a:rPr>
              <a:t>Connect with us at </a:t>
            </a:r>
            <a:r>
              <a:rPr lang="en-US" sz="2000" b="1" dirty="0" err="1">
                <a:solidFill>
                  <a:srgbClr val="3B1F3E"/>
                </a:solidFill>
                <a:latin typeface="Calibri" panose="020F0502020204030204" pitchFamily="34" charset="0"/>
                <a:cs typeface="Calibri" panose="020F0502020204030204" pitchFamily="34" charset="0"/>
              </a:rPr>
              <a:t>info@yieldproject.org</a:t>
            </a:r>
            <a:endParaRPr lang="en-US" sz="2000" dirty="0">
              <a:solidFill>
                <a:srgbClr val="3B1F3E"/>
              </a:solidFill>
              <a:latin typeface="Calibri" panose="020F0502020204030204" pitchFamily="34" charset="0"/>
              <a:cs typeface="Calibri" panose="020F0502020204030204" pitchFamily="34" charset="0"/>
            </a:endParaRPr>
          </a:p>
        </p:txBody>
      </p:sp>
      <p:sp>
        <p:nvSpPr>
          <p:cNvPr id="20" name="Slide Number Placeholder 5">
            <a:extLst>
              <a:ext uri="{FF2B5EF4-FFF2-40B4-BE49-F238E27FC236}">
                <a16:creationId xmlns:a16="http://schemas.microsoft.com/office/drawing/2014/main" id="{345342BD-E3A5-E44F-9C08-31797EAD6E5C}"/>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21" name="Footer Placeholder 2">
            <a:extLst>
              <a:ext uri="{FF2B5EF4-FFF2-40B4-BE49-F238E27FC236}">
                <a16:creationId xmlns:a16="http://schemas.microsoft.com/office/drawing/2014/main" id="{54D007B7-63BC-0F46-ABD2-545A41B436D4}"/>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22" name="Google Shape;230;p43">
            <a:extLst>
              <a:ext uri="{FF2B5EF4-FFF2-40B4-BE49-F238E27FC236}">
                <a16:creationId xmlns:a16="http://schemas.microsoft.com/office/drawing/2014/main" id="{8CFC4B24-1487-9144-957C-67AF4B4771A0}"/>
              </a:ext>
            </a:extLst>
          </p:cNvPr>
          <p:cNvSpPr txBox="1">
            <a:spLocks noGrp="1"/>
          </p:cNvSpPr>
          <p:nvPr>
            <p:ph type="title"/>
          </p:nvPr>
        </p:nvSpPr>
        <p:spPr>
          <a:xfrm>
            <a:off x="1505414" y="107023"/>
            <a:ext cx="8485725" cy="871702"/>
          </a:xfrm>
          <a:prstGeom prst="rect">
            <a:avLst/>
          </a:prstGeom>
          <a:noFill/>
        </p:spPr>
        <p:txBody>
          <a:bodyPr spcFirstLastPara="1" wrap="square" lIns="91423" tIns="91423" rIns="91423" bIns="91423" anchor="ctr" anchorCtr="0">
            <a:noAutofit/>
          </a:bodyPr>
          <a:lstStyle/>
          <a:p>
            <a:pPr marL="234950"/>
            <a:r>
              <a:rPr lang="en-US" sz="3200" b="1" dirty="0">
                <a:solidFill>
                  <a:srgbClr val="3B1F3E"/>
                </a:solidFill>
                <a:latin typeface="Calibri Light" panose="020F0302020204030204" pitchFamily="34" charset="0"/>
                <a:cs typeface="Calibri Light" panose="020F0302020204030204" pitchFamily="34" charset="0"/>
              </a:rPr>
              <a:t>Next Steps and Resources</a:t>
            </a:r>
            <a:endParaRPr lang="en-US" sz="3600" b="1" dirty="0">
              <a:solidFill>
                <a:srgbClr val="3B1F3E"/>
              </a:solidFill>
              <a:latin typeface="Calibri Light" panose="020F0302020204030204" pitchFamily="34" charset="0"/>
              <a:cs typeface="Calibri Light" panose="020F0302020204030204" pitchFamily="34" charset="0"/>
            </a:endParaRPr>
          </a:p>
        </p:txBody>
      </p:sp>
      <p:cxnSp>
        <p:nvCxnSpPr>
          <p:cNvPr id="17" name="Straight Connector 16">
            <a:extLst>
              <a:ext uri="{FF2B5EF4-FFF2-40B4-BE49-F238E27FC236}">
                <a16:creationId xmlns:a16="http://schemas.microsoft.com/office/drawing/2014/main" id="{F5309681-6F6D-F343-BC83-42633B19E28C}"/>
              </a:ext>
            </a:extLst>
          </p:cNvPr>
          <p:cNvCxnSpPr>
            <a:cxnSpLocks noChangeAspect="1"/>
          </p:cNvCxnSpPr>
          <p:nvPr/>
        </p:nvCxnSpPr>
        <p:spPr>
          <a:xfrm>
            <a:off x="1698337" y="821873"/>
            <a:ext cx="664718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9433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241"/>
        <p:cNvGrpSpPr/>
        <p:nvPr/>
      </p:nvGrpSpPr>
      <p:grpSpPr>
        <a:xfrm>
          <a:off x="0" y="0"/>
          <a:ext cx="0" cy="0"/>
          <a:chOff x="0" y="0"/>
          <a:chExt cx="0" cy="0"/>
        </a:xfrm>
      </p:grpSpPr>
      <p:sp>
        <p:nvSpPr>
          <p:cNvPr id="7" name="Rectangle 6">
            <a:extLst>
              <a:ext uri="{FF2B5EF4-FFF2-40B4-BE49-F238E27FC236}">
                <a16:creationId xmlns:a16="http://schemas.microsoft.com/office/drawing/2014/main" id="{BA262683-BA6B-B74F-8B69-BEE8378CF6C3}"/>
              </a:ext>
            </a:extLst>
          </p:cNvPr>
          <p:cNvSpPr/>
          <p:nvPr/>
        </p:nvSpPr>
        <p:spPr>
          <a:xfrm>
            <a:off x="1171740" y="153120"/>
            <a:ext cx="6197599" cy="1021405"/>
          </a:xfrm>
          <a:prstGeom prst="rect">
            <a:avLst/>
          </a:prstGeom>
          <a:solidFill>
            <a:srgbClr val="E6E1CD">
              <a:alpha val="78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1" algn="ctr"/>
            <a:r>
              <a:rPr lang="en-US" sz="4000" b="1" dirty="0">
                <a:solidFill>
                  <a:srgbClr val="3B1F3E"/>
                </a:solidFill>
                <a:latin typeface="Calibri Light" panose="020F0302020204030204" pitchFamily="34" charset="0"/>
                <a:cs typeface="Calibri Light" panose="020F0302020204030204" pitchFamily="34" charset="0"/>
              </a:rPr>
              <a:t>Q&amp;A + Discussion</a:t>
            </a:r>
            <a:endParaRPr lang="en-US" sz="2400" b="1" dirty="0">
              <a:solidFill>
                <a:srgbClr val="3B1F3E"/>
              </a:solidFill>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E4A98A13-43BF-224F-BB82-73CE49E27D4E}"/>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6" name="Footer Placeholder 2">
            <a:extLst>
              <a:ext uri="{FF2B5EF4-FFF2-40B4-BE49-F238E27FC236}">
                <a16:creationId xmlns:a16="http://schemas.microsoft.com/office/drawing/2014/main" id="{50EEDC7A-F729-1948-8C1E-17569DED62EA}"/>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8" name="Rectangle 7">
            <a:extLst>
              <a:ext uri="{FF2B5EF4-FFF2-40B4-BE49-F238E27FC236}">
                <a16:creationId xmlns:a16="http://schemas.microsoft.com/office/drawing/2014/main" id="{FD6F4816-BBED-AC4C-894B-8EF375FA1D3F}"/>
              </a:ext>
            </a:extLst>
          </p:cNvPr>
          <p:cNvSpPr/>
          <p:nvPr/>
        </p:nvSpPr>
        <p:spPr>
          <a:xfrm>
            <a:off x="359201" y="4744601"/>
            <a:ext cx="2539478" cy="230832"/>
          </a:xfrm>
          <a:prstGeom prst="rect">
            <a:avLst/>
          </a:prstGeom>
        </p:spPr>
        <p:txBody>
          <a:bodyPr wrap="none">
            <a:spAutoFit/>
          </a:bodyPr>
          <a:lstStyle/>
          <a:p>
            <a:r>
              <a:rPr lang="en-US" sz="900" dirty="0"/>
              <a:t> ©Bill &amp; Melinda Gates Foundation/Ryan Lobo</a:t>
            </a:r>
          </a:p>
        </p:txBody>
      </p:sp>
    </p:spTree>
    <p:extLst>
      <p:ext uri="{BB962C8B-B14F-4D97-AF65-F5344CB8AC3E}">
        <p14:creationId xmlns:p14="http://schemas.microsoft.com/office/powerpoint/2010/main" val="42784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0" y="3504040"/>
            <a:ext cx="9144000" cy="1132517"/>
          </a:xfrm>
          <a:prstGeom prst="rect">
            <a:avLst/>
          </a:prstGeom>
          <a:solidFill>
            <a:schemeClr val="bg2">
              <a:alpha val="62000"/>
            </a:schemeClr>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b="1" dirty="0">
                <a:solidFill>
                  <a:schemeClr val="bg1"/>
                </a:solidFill>
                <a:latin typeface="Calibri Light" panose="020F0302020204030204" pitchFamily="34" charset="0"/>
                <a:cs typeface="Calibri Light" panose="020F0302020204030204" pitchFamily="34" charset="0"/>
              </a:rPr>
              <a:t>Adolescent and youth SRHR must transform from </a:t>
            </a:r>
          </a:p>
          <a:p>
            <a:pPr marL="0" lvl="0" indent="0" algn="ctr" rtl="0">
              <a:lnSpc>
                <a:spcPct val="100000"/>
              </a:lnSpc>
              <a:spcBef>
                <a:spcPts val="0"/>
              </a:spcBef>
              <a:spcAft>
                <a:spcPts val="0"/>
              </a:spcAft>
              <a:buNone/>
            </a:pPr>
            <a:r>
              <a:rPr lang="en" sz="2800" b="1" dirty="0">
                <a:solidFill>
                  <a:schemeClr val="bg1"/>
                </a:solidFill>
                <a:latin typeface="Calibri Light" panose="020F0302020204030204" pitchFamily="34" charset="0"/>
                <a:cs typeface="Calibri Light" panose="020F0302020204030204" pitchFamily="34" charset="0"/>
              </a:rPr>
              <a:t>a field </a:t>
            </a:r>
            <a:r>
              <a:rPr lang="en" sz="2800" b="1" i="1" dirty="0">
                <a:solidFill>
                  <a:schemeClr val="bg1"/>
                </a:solidFill>
                <a:latin typeface="Calibri Light" panose="020F0302020204030204" pitchFamily="34" charset="0"/>
                <a:cs typeface="Calibri Light" panose="020F0302020204030204" pitchFamily="34" charset="0"/>
              </a:rPr>
              <a:t>for</a:t>
            </a:r>
            <a:r>
              <a:rPr lang="en" sz="2800" b="1" dirty="0">
                <a:solidFill>
                  <a:schemeClr val="bg1"/>
                </a:solidFill>
                <a:latin typeface="Calibri Light" panose="020F0302020204030204" pitchFamily="34" charset="0"/>
                <a:cs typeface="Calibri Light" panose="020F0302020204030204" pitchFamily="34" charset="0"/>
              </a:rPr>
              <a:t> young people to one </a:t>
            </a:r>
            <a:r>
              <a:rPr lang="en" sz="2800" b="1" i="1" dirty="0">
                <a:solidFill>
                  <a:schemeClr val="bg1"/>
                </a:solidFill>
                <a:latin typeface="Calibri Light" panose="020F0302020204030204" pitchFamily="34" charset="0"/>
                <a:cs typeface="Calibri Light" panose="020F0302020204030204" pitchFamily="34" charset="0"/>
              </a:rPr>
              <a:t>with</a:t>
            </a:r>
            <a:r>
              <a:rPr lang="en" sz="2800" b="1" dirty="0">
                <a:solidFill>
                  <a:schemeClr val="bg1"/>
                </a:solidFill>
                <a:latin typeface="Calibri Light" panose="020F0302020204030204" pitchFamily="34" charset="0"/>
                <a:cs typeface="Calibri Light" panose="020F0302020204030204" pitchFamily="34" charset="0"/>
              </a:rPr>
              <a:t> young people</a:t>
            </a:r>
            <a:endParaRPr sz="2800" b="1" dirty="0">
              <a:solidFill>
                <a:schemeClr val="bg1"/>
              </a:solidFill>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2B2C2B90-191E-784A-83E1-6135359AC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Slide Number Placeholder 1">
            <a:extLst>
              <a:ext uri="{FF2B5EF4-FFF2-40B4-BE49-F238E27FC236}">
                <a16:creationId xmlns:a16="http://schemas.microsoft.com/office/drawing/2014/main" id="{BE14FAC3-6AEC-0145-B020-F0E8FCCB8FF9}"/>
              </a:ext>
            </a:extLst>
          </p:cNvPr>
          <p:cNvSpPr txBox="1">
            <a:spLocks/>
          </p:cNvSpPr>
          <p:nvPr/>
        </p:nvSpPr>
        <p:spPr>
          <a:xfrm>
            <a:off x="7573384" y="4663217"/>
            <a:ext cx="144777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6DFD0D61-8DE3-5C40-BE32-BD7459E08A31}" type="slidenum">
              <a:rPr lang="en-US" smtClean="0">
                <a:solidFill>
                  <a:schemeClr val="bg1"/>
                </a:solidFill>
              </a:rPr>
              <a:pPr/>
              <a:t>4</a:t>
            </a:fld>
            <a:endParaRPr lang="en-US" dirty="0">
              <a:solidFill>
                <a:schemeClr val="bg1"/>
              </a:solidFill>
            </a:endParaRPr>
          </a:p>
        </p:txBody>
      </p:sp>
      <p:sp>
        <p:nvSpPr>
          <p:cNvPr id="5" name="Footer Placeholder 2">
            <a:extLst>
              <a:ext uri="{FF2B5EF4-FFF2-40B4-BE49-F238E27FC236}">
                <a16:creationId xmlns:a16="http://schemas.microsoft.com/office/drawing/2014/main" id="{AB101FFA-939E-2048-9452-F6B074380DE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1"/>
                </a:solidFill>
              </a:rPr>
              <a:t>yieldproject.org</a:t>
            </a:r>
            <a:r>
              <a:rPr lang="en-US" sz="1100" dirty="0">
                <a:solidFill>
                  <a:schemeClr val="bg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F28BFF-22A7-1146-B462-A813F15D52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
        <p:nvSpPr>
          <p:cNvPr id="7" name="Footer Placeholder 2">
            <a:extLst>
              <a:ext uri="{FF2B5EF4-FFF2-40B4-BE49-F238E27FC236}">
                <a16:creationId xmlns:a16="http://schemas.microsoft.com/office/drawing/2014/main" id="{118474CE-068B-3E42-A9E1-79B8815353CA}"/>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
        <p:nvSpPr>
          <p:cNvPr id="5" name="Text Placeholder 4">
            <a:extLst>
              <a:ext uri="{FF2B5EF4-FFF2-40B4-BE49-F238E27FC236}">
                <a16:creationId xmlns:a16="http://schemas.microsoft.com/office/drawing/2014/main" id="{F316B8EC-0282-9D4D-82E6-2A26816D8049}"/>
              </a:ext>
            </a:extLst>
          </p:cNvPr>
          <p:cNvSpPr>
            <a:spLocks noGrp="1"/>
          </p:cNvSpPr>
          <p:nvPr>
            <p:ph type="body" idx="1"/>
          </p:nvPr>
        </p:nvSpPr>
        <p:spPr>
          <a:xfrm>
            <a:off x="1658678" y="1180380"/>
            <a:ext cx="6982235" cy="3416400"/>
          </a:xfrm>
          <a:noFill/>
        </p:spPr>
        <p:txBody>
          <a:bodyPr/>
          <a:lstStyle/>
          <a:p>
            <a:pPr marL="0" lvl="0" indent="0">
              <a:spcBef>
                <a:spcPts val="1600"/>
              </a:spcBef>
              <a:buNone/>
            </a:pPr>
            <a:r>
              <a:rPr lang="en-US" sz="2000" dirty="0">
                <a:solidFill>
                  <a:srgbClr val="3B1F3E"/>
                </a:solidFill>
              </a:rPr>
              <a:t>Young people:</a:t>
            </a:r>
          </a:p>
          <a:p>
            <a:pPr lvl="0">
              <a:spcBef>
                <a:spcPts val="1600"/>
              </a:spcBef>
            </a:pPr>
            <a:r>
              <a:rPr lang="en-US" sz="2000" dirty="0">
                <a:solidFill>
                  <a:srgbClr val="3B1F3E"/>
                </a:solidFill>
              </a:rPr>
              <a:t>Are the best experts in their own lives</a:t>
            </a:r>
          </a:p>
          <a:p>
            <a:pPr lvl="0"/>
            <a:r>
              <a:rPr lang="en-US" sz="2000" dirty="0">
                <a:solidFill>
                  <a:srgbClr val="3B1F3E"/>
                </a:solidFill>
              </a:rPr>
              <a:t>Are capable and creative contributors</a:t>
            </a:r>
          </a:p>
          <a:p>
            <a:pPr lvl="0"/>
            <a:r>
              <a:rPr lang="en-US" sz="2000" dirty="0">
                <a:solidFill>
                  <a:srgbClr val="3B1F3E"/>
                </a:solidFill>
              </a:rPr>
              <a:t>Bring unique and valuable perspectives, resources, and solutions to SRHR efforts</a:t>
            </a:r>
          </a:p>
          <a:p>
            <a:pPr marL="0" lvl="0" indent="0">
              <a:spcBef>
                <a:spcPts val="1600"/>
              </a:spcBef>
              <a:spcAft>
                <a:spcPts val="1600"/>
              </a:spcAft>
              <a:buNone/>
            </a:pPr>
            <a:r>
              <a:rPr lang="en-US" sz="2000" dirty="0">
                <a:solidFill>
                  <a:srgbClr val="3B1F3E"/>
                </a:solidFill>
              </a:rPr>
              <a:t>Programs are more efficient and effective when youth fully participate and lead.</a:t>
            </a:r>
          </a:p>
        </p:txBody>
      </p:sp>
      <p:sp>
        <p:nvSpPr>
          <p:cNvPr id="11" name="Title 10">
            <a:extLst>
              <a:ext uri="{FF2B5EF4-FFF2-40B4-BE49-F238E27FC236}">
                <a16:creationId xmlns:a16="http://schemas.microsoft.com/office/drawing/2014/main" id="{81BF10D2-2B2B-784F-A4C9-5C952527302E}"/>
              </a:ext>
            </a:extLst>
          </p:cNvPr>
          <p:cNvSpPr>
            <a:spLocks noGrp="1"/>
          </p:cNvSpPr>
          <p:nvPr>
            <p:ph type="title"/>
          </p:nvPr>
        </p:nvSpPr>
        <p:spPr>
          <a:xfrm>
            <a:off x="1658678" y="189845"/>
            <a:ext cx="7173621" cy="572700"/>
          </a:xfrm>
        </p:spPr>
        <p:txBody>
          <a:bodyPr/>
          <a:lstStyle/>
          <a:p>
            <a:r>
              <a:rPr lang="en-US" sz="3200" b="1" dirty="0">
                <a:solidFill>
                  <a:srgbClr val="3B1F3E"/>
                </a:solidFill>
                <a:latin typeface="Calibri" panose="020F0502020204030204" pitchFamily="34" charset="0"/>
                <a:cs typeface="Calibri" panose="020F0502020204030204" pitchFamily="34" charset="0"/>
              </a:rPr>
              <a:t>Why full youth participation &amp; leadership in SRHR?</a:t>
            </a:r>
          </a:p>
        </p:txBody>
      </p:sp>
      <p:pic>
        <p:nvPicPr>
          <p:cNvPr id="10" name="Picture 9">
            <a:extLst>
              <a:ext uri="{FF2B5EF4-FFF2-40B4-BE49-F238E27FC236}">
                <a16:creationId xmlns:a16="http://schemas.microsoft.com/office/drawing/2014/main" id="{61C811C3-A3D9-9A45-9437-7A8D1ECF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0998"/>
            <a:ext cx="1505414" cy="5143500"/>
          </a:xfrm>
          <a:prstGeom prst="rect">
            <a:avLst/>
          </a:prstGeom>
        </p:spPr>
      </p:pic>
      <p:cxnSp>
        <p:nvCxnSpPr>
          <p:cNvPr id="12" name="Straight Connector 11">
            <a:extLst>
              <a:ext uri="{FF2B5EF4-FFF2-40B4-BE49-F238E27FC236}">
                <a16:creationId xmlns:a16="http://schemas.microsoft.com/office/drawing/2014/main" id="{9CB6DB18-CE7C-CF4F-89D6-D607C07147BA}"/>
              </a:ext>
            </a:extLst>
          </p:cNvPr>
          <p:cNvCxnSpPr>
            <a:cxnSpLocks noChangeAspect="1"/>
          </p:cNvCxnSpPr>
          <p:nvPr/>
        </p:nvCxnSpPr>
        <p:spPr>
          <a:xfrm>
            <a:off x="1658678" y="1247175"/>
            <a:ext cx="664718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4661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1698337" y="20492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3B1F3E"/>
                </a:solidFill>
                <a:latin typeface="Calibri" panose="020F0502020204030204" pitchFamily="34" charset="0"/>
                <a:cs typeface="Calibri" panose="020F0502020204030204" pitchFamily="34" charset="0"/>
              </a:rPr>
              <a:t>Why this report?</a:t>
            </a:r>
            <a:endParaRPr sz="3200" b="1" dirty="0">
              <a:solidFill>
                <a:srgbClr val="3B1F3E"/>
              </a:solidFill>
              <a:latin typeface="Calibri" panose="020F0502020204030204" pitchFamily="34" charset="0"/>
              <a:cs typeface="Calibri" panose="020F0502020204030204" pitchFamily="34" charset="0"/>
            </a:endParaRPr>
          </a:p>
        </p:txBody>
      </p:sp>
      <p:sp>
        <p:nvSpPr>
          <p:cNvPr id="95" name="Google Shape;95;p20"/>
          <p:cNvSpPr txBox="1">
            <a:spLocks noGrp="1"/>
          </p:cNvSpPr>
          <p:nvPr>
            <p:ph type="body" idx="1"/>
          </p:nvPr>
        </p:nvSpPr>
        <p:spPr>
          <a:xfrm>
            <a:off x="1871330" y="1152475"/>
            <a:ext cx="6960970" cy="34164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Clr>
                <a:srgbClr val="3B1F3E"/>
              </a:buClr>
              <a:buSzPct val="100000"/>
              <a:buFont typeface="+mj-lt"/>
              <a:buAutoNum type="arabicPeriod"/>
            </a:pPr>
            <a:r>
              <a:rPr lang="en" sz="2400" dirty="0">
                <a:solidFill>
                  <a:srgbClr val="3B1F3E"/>
                </a:solidFill>
                <a:latin typeface="Calibri" panose="020F0502020204030204" pitchFamily="34" charset="0"/>
                <a:cs typeface="Calibri" panose="020F0502020204030204" pitchFamily="34" charset="0"/>
              </a:rPr>
              <a:t>Youth participation and leadership in SRHR is increasing globally</a:t>
            </a:r>
            <a:endParaRPr sz="2400" dirty="0">
              <a:solidFill>
                <a:srgbClr val="3B1F3E"/>
              </a:solidFill>
              <a:latin typeface="Calibri" panose="020F0502020204030204" pitchFamily="34" charset="0"/>
              <a:cs typeface="Calibri" panose="020F0502020204030204" pitchFamily="34" charset="0"/>
            </a:endParaRPr>
          </a:p>
          <a:p>
            <a:pPr lvl="0" indent="-457200" algn="l" rtl="0">
              <a:spcBef>
                <a:spcPts val="1600"/>
              </a:spcBef>
              <a:spcAft>
                <a:spcPts val="0"/>
              </a:spcAft>
              <a:buClr>
                <a:srgbClr val="3B1F3E"/>
              </a:buClr>
              <a:buSzPct val="100000"/>
              <a:buFont typeface="+mj-lt"/>
              <a:buAutoNum type="arabicPeriod"/>
            </a:pPr>
            <a:r>
              <a:rPr lang="en" sz="2400" dirty="0">
                <a:solidFill>
                  <a:srgbClr val="3B1F3E"/>
                </a:solidFill>
                <a:latin typeface="Calibri" panose="020F0502020204030204" pitchFamily="34" charset="0"/>
                <a:cs typeface="Calibri" panose="020F0502020204030204" pitchFamily="34" charset="0"/>
              </a:rPr>
              <a:t>SRHR initiatives involving young people are fragmented, poorly documented</a:t>
            </a:r>
            <a:endParaRPr sz="2400" dirty="0">
              <a:solidFill>
                <a:srgbClr val="3B1F3E"/>
              </a:solidFill>
              <a:latin typeface="Calibri" panose="020F0502020204030204" pitchFamily="34" charset="0"/>
              <a:cs typeface="Calibri" panose="020F0502020204030204" pitchFamily="34" charset="0"/>
            </a:endParaRPr>
          </a:p>
          <a:p>
            <a:pPr lvl="0" indent="-457200" algn="l" rtl="0">
              <a:spcBef>
                <a:spcPts val="1600"/>
              </a:spcBef>
              <a:spcAft>
                <a:spcPts val="0"/>
              </a:spcAft>
              <a:buClr>
                <a:srgbClr val="3B1F3E"/>
              </a:buClr>
              <a:buSzPct val="100000"/>
              <a:buFont typeface="+mj-lt"/>
              <a:buAutoNum type="arabicPeriod"/>
            </a:pPr>
            <a:r>
              <a:rPr lang="en" sz="2400" dirty="0">
                <a:solidFill>
                  <a:srgbClr val="3B1F3E"/>
                </a:solidFill>
                <a:latin typeface="Calibri" panose="020F0502020204030204" pitchFamily="34" charset="0"/>
                <a:cs typeface="Calibri" panose="020F0502020204030204" pitchFamily="34" charset="0"/>
              </a:rPr>
              <a:t>Current field lacks shared vision, coordination</a:t>
            </a:r>
            <a:endParaRPr lang="en-US" sz="2400" dirty="0">
              <a:solidFill>
                <a:srgbClr val="3B1F3E"/>
              </a:solidFill>
              <a:latin typeface="Calibri" panose="020F0502020204030204" pitchFamily="34" charset="0"/>
              <a:cs typeface="Calibri" panose="020F0502020204030204" pitchFamily="34" charset="0"/>
            </a:endParaRPr>
          </a:p>
          <a:p>
            <a:pPr marL="0" lvl="0" indent="0" algn="l" rtl="0">
              <a:spcBef>
                <a:spcPts val="1600"/>
              </a:spcBef>
              <a:spcAft>
                <a:spcPts val="0"/>
              </a:spcAft>
              <a:buNone/>
            </a:pPr>
            <a:endParaRPr lang="en-US"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4" name="Picture 3">
            <a:extLst>
              <a:ext uri="{FF2B5EF4-FFF2-40B4-BE49-F238E27FC236}">
                <a16:creationId xmlns:a16="http://schemas.microsoft.com/office/drawing/2014/main" id="{560E0715-945B-DD4B-89B0-DEFAB65AD0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505414" cy="5143500"/>
          </a:xfrm>
          <a:prstGeom prst="rect">
            <a:avLst/>
          </a:prstGeom>
        </p:spPr>
      </p:pic>
      <p:cxnSp>
        <p:nvCxnSpPr>
          <p:cNvPr id="5" name="Straight Connector 4">
            <a:extLst>
              <a:ext uri="{FF2B5EF4-FFF2-40B4-BE49-F238E27FC236}">
                <a16:creationId xmlns:a16="http://schemas.microsoft.com/office/drawing/2014/main" id="{9AC3080B-A90F-7043-9521-8CC2A55C7379}"/>
              </a:ext>
            </a:extLst>
          </p:cNvPr>
          <p:cNvCxnSpPr>
            <a:cxnSpLocks noChangeAspect="1"/>
          </p:cNvCxnSpPr>
          <p:nvPr/>
        </p:nvCxnSpPr>
        <p:spPr>
          <a:xfrm>
            <a:off x="1698337" y="821873"/>
            <a:ext cx="6647187"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6421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1.squarespace.com/static/548fb697e4b033a463bda9ac/5aa304daf9619a2463559ccd/5aa54c730d92979ac9699ba9/1521077382487/packard_pb_india_11.11fullrelease025.jpg?format=original&amp;name=packard_pb_india_11.11fullrelease025.jpg">
            <a:extLst>
              <a:ext uri="{FF2B5EF4-FFF2-40B4-BE49-F238E27FC236}">
                <a16:creationId xmlns:a16="http://schemas.microsoft.com/office/drawing/2014/main" id="{9462AB3D-5B19-0947-9EC6-519624449A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3855"/>
            <a:ext cx="9144000" cy="545127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id="{C486A6F9-8A4A-4546-AC46-3CFE3A322FE0}"/>
              </a:ext>
            </a:extLst>
          </p:cNvPr>
          <p:cNvSpPr/>
          <p:nvPr/>
        </p:nvSpPr>
        <p:spPr>
          <a:xfrm>
            <a:off x="4823334" y="150171"/>
            <a:ext cx="4320667" cy="1357008"/>
          </a:xfrm>
          <a:prstGeom prst="rect">
            <a:avLst/>
          </a:prstGeom>
          <a:solidFill>
            <a:srgbClr val="311E2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1"/>
            <a:r>
              <a:rPr lang="en-US" sz="3600" b="1" dirty="0">
                <a:solidFill>
                  <a:schemeClr val="bg1"/>
                </a:solidFill>
                <a:latin typeface="Calibri Light" panose="020F0302020204030204" pitchFamily="34" charset="0"/>
                <a:cs typeface="Calibri Light" panose="020F0302020204030204" pitchFamily="34" charset="0"/>
              </a:rPr>
              <a:t>Findings and recommendations</a:t>
            </a:r>
            <a:endParaRPr lang="en-US" sz="1800" b="1" dirty="0">
              <a:solidFill>
                <a:schemeClr val="bg1"/>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2B91F11A-8280-E842-8671-C297CCD211BC}"/>
              </a:ext>
            </a:extLst>
          </p:cNvPr>
          <p:cNvSpPr/>
          <p:nvPr/>
        </p:nvSpPr>
        <p:spPr>
          <a:xfrm>
            <a:off x="616247" y="5143500"/>
            <a:ext cx="4384534" cy="307777"/>
          </a:xfrm>
          <a:prstGeom prst="rect">
            <a:avLst/>
          </a:prstGeom>
        </p:spPr>
        <p:txBody>
          <a:bodyPr wrap="none">
            <a:spAutoFit/>
          </a:bodyPr>
          <a:lstStyle/>
          <a:p>
            <a:r>
              <a:rPr lang="en-US" dirty="0"/>
              <a:t>Paula Bronstein/ The Verbatim Agency/Getty Images</a:t>
            </a:r>
          </a:p>
        </p:txBody>
      </p:sp>
      <p:sp>
        <p:nvSpPr>
          <p:cNvPr id="5" name="Slide Number Placeholder 1">
            <a:extLst>
              <a:ext uri="{FF2B5EF4-FFF2-40B4-BE49-F238E27FC236}">
                <a16:creationId xmlns:a16="http://schemas.microsoft.com/office/drawing/2014/main" id="{A968059C-0659-F94E-A00D-A938B7704786}"/>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solidFill>
                  <a:schemeClr val="bg1"/>
                </a:solidFill>
              </a:rPr>
              <a:t>7</a:t>
            </a:fld>
            <a:endParaRPr lang="en" dirty="0">
              <a:solidFill>
                <a:schemeClr val="bg1"/>
              </a:solidFill>
            </a:endParaRPr>
          </a:p>
        </p:txBody>
      </p:sp>
      <p:sp>
        <p:nvSpPr>
          <p:cNvPr id="6" name="Footer Placeholder 2">
            <a:extLst>
              <a:ext uri="{FF2B5EF4-FFF2-40B4-BE49-F238E27FC236}">
                <a16:creationId xmlns:a16="http://schemas.microsoft.com/office/drawing/2014/main" id="{4CD746CE-73AB-6746-8625-E9F6D842BA61}"/>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1"/>
                </a:solidFill>
              </a:rPr>
              <a:t>yieldproject.org</a:t>
            </a:r>
            <a:r>
              <a:rPr lang="en-US" sz="1100" dirty="0">
                <a:solidFill>
                  <a:schemeClr val="bg1"/>
                </a:solidFill>
              </a:rPr>
              <a:t>  |</a:t>
            </a:r>
          </a:p>
        </p:txBody>
      </p:sp>
    </p:spTree>
    <p:extLst>
      <p:ext uri="{BB962C8B-B14F-4D97-AF65-F5344CB8AC3E}">
        <p14:creationId xmlns:p14="http://schemas.microsoft.com/office/powerpoint/2010/main" val="270973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11D58-C1E6-364C-99B2-75D7896F65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625" y="867933"/>
            <a:ext cx="3064343" cy="3170534"/>
          </a:xfrm>
          <a:prstGeom prst="rect">
            <a:avLst/>
          </a:prstGeom>
          <a:noFill/>
          <a:ln>
            <a:noFill/>
          </a:ln>
          <a:effectLst/>
        </p:spPr>
      </p:pic>
      <p:sp>
        <p:nvSpPr>
          <p:cNvPr id="3" name="Title 6">
            <a:extLst>
              <a:ext uri="{FF2B5EF4-FFF2-40B4-BE49-F238E27FC236}">
                <a16:creationId xmlns:a16="http://schemas.microsoft.com/office/drawing/2014/main" id="{880CFADA-F41E-1544-AB52-44DDB5CBD058}"/>
              </a:ext>
            </a:extLst>
          </p:cNvPr>
          <p:cNvSpPr>
            <a:spLocks noGrp="1"/>
          </p:cNvSpPr>
          <p:nvPr>
            <p:ph type="title"/>
          </p:nvPr>
        </p:nvSpPr>
        <p:spPr>
          <a:xfrm>
            <a:off x="460800" y="8104"/>
            <a:ext cx="6737777" cy="994172"/>
          </a:xfrm>
          <a:ln w="28575">
            <a:noFill/>
          </a:ln>
        </p:spPr>
        <p:txBody>
          <a:bodyPr anchor="ctr"/>
          <a:lstStyle/>
          <a:p>
            <a:r>
              <a:rPr lang="en-US" sz="3200" b="1" dirty="0">
                <a:solidFill>
                  <a:srgbClr val="3B1F3E"/>
                </a:solidFill>
                <a:latin typeface="Calibri Light" panose="020F0302020204030204" pitchFamily="34" charset="0"/>
                <a:cs typeface="Calibri Light" panose="020F0302020204030204" pitchFamily="34" charset="0"/>
              </a:rPr>
              <a:t>Youth Participation Process Map</a:t>
            </a:r>
          </a:p>
        </p:txBody>
      </p:sp>
      <p:cxnSp>
        <p:nvCxnSpPr>
          <p:cNvPr id="4" name="Straight Connector 3">
            <a:extLst>
              <a:ext uri="{FF2B5EF4-FFF2-40B4-BE49-F238E27FC236}">
                <a16:creationId xmlns:a16="http://schemas.microsoft.com/office/drawing/2014/main" id="{C75A9301-C5FE-5947-A425-39065C9ECAD2}"/>
              </a:ext>
            </a:extLst>
          </p:cNvPr>
          <p:cNvCxnSpPr>
            <a:cxnSpLocks noChangeAspect="1"/>
          </p:cNvCxnSpPr>
          <p:nvPr/>
        </p:nvCxnSpPr>
        <p:spPr>
          <a:xfrm>
            <a:off x="444073" y="744449"/>
            <a:ext cx="8215791"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id="{66282697-9A29-3448-881F-4BC6CFCC2EC7}"/>
              </a:ext>
            </a:extLst>
          </p:cNvPr>
          <p:cNvSpPr/>
          <p:nvPr/>
        </p:nvSpPr>
        <p:spPr>
          <a:xfrm>
            <a:off x="488195" y="4221466"/>
            <a:ext cx="8171669" cy="468129"/>
          </a:xfrm>
          <a:prstGeom prst="rect">
            <a:avLst/>
          </a:prstGeom>
          <a:noFill/>
          <a:ln>
            <a:solidFill>
              <a:srgbClr val="3C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Box 7">
            <a:extLst>
              <a:ext uri="{FF2B5EF4-FFF2-40B4-BE49-F238E27FC236}">
                <a16:creationId xmlns:a16="http://schemas.microsoft.com/office/drawing/2014/main" id="{56989AE7-BBDB-CC49-B4B0-70DF34EBB767}"/>
              </a:ext>
            </a:extLst>
          </p:cNvPr>
          <p:cNvSpPr txBox="1"/>
          <p:nvPr/>
        </p:nvSpPr>
        <p:spPr>
          <a:xfrm>
            <a:off x="646635" y="4274733"/>
            <a:ext cx="7850729" cy="353943"/>
          </a:xfrm>
          <a:prstGeom prst="rect">
            <a:avLst/>
          </a:prstGeom>
          <a:noFill/>
        </p:spPr>
        <p:txBody>
          <a:bodyPr wrap="square" rtlCol="0">
            <a:spAutoFit/>
          </a:bodyPr>
          <a:lstStyle/>
          <a:p>
            <a:pPr algn="ctr"/>
            <a:r>
              <a:rPr lang="en-US" sz="1700" dirty="0">
                <a:latin typeface="Calibri" panose="020F0502020204030204" pitchFamily="34" charset="0"/>
                <a:cs typeface="Calibri" panose="020F0502020204030204" pitchFamily="34" charset="0"/>
              </a:rPr>
              <a:t>policy advocacy | program implementation | service delivery | evaluation | research </a:t>
            </a:r>
          </a:p>
        </p:txBody>
      </p:sp>
      <p:sp>
        <p:nvSpPr>
          <p:cNvPr id="9" name="TextBox 8">
            <a:extLst>
              <a:ext uri="{FF2B5EF4-FFF2-40B4-BE49-F238E27FC236}">
                <a16:creationId xmlns:a16="http://schemas.microsoft.com/office/drawing/2014/main" id="{64900362-F798-8149-BEEF-32615D361D73}"/>
              </a:ext>
            </a:extLst>
          </p:cNvPr>
          <p:cNvSpPr txBox="1"/>
          <p:nvPr/>
        </p:nvSpPr>
        <p:spPr>
          <a:xfrm>
            <a:off x="4609110" y="800982"/>
            <a:ext cx="4246304" cy="3416320"/>
          </a:xfrm>
          <a:prstGeom prst="rect">
            <a:avLst/>
          </a:prstGeom>
          <a:noFill/>
        </p:spPr>
        <p:txBody>
          <a:bodyPr wrap="square" rtlCol="0">
            <a:spAutoFit/>
          </a:bodyPr>
          <a:lstStyle/>
          <a:p>
            <a:pPr>
              <a:spcAft>
                <a:spcPts val="600"/>
              </a:spcAft>
            </a:pPr>
            <a:r>
              <a:rPr lang="en-US" sz="1600" b="1" dirty="0">
                <a:solidFill>
                  <a:srgbClr val="178690"/>
                </a:solidFill>
                <a:latin typeface="Calibri" panose="020F0502020204030204" pitchFamily="34" charset="0"/>
                <a:cs typeface="Calibri" panose="020F0502020204030204" pitchFamily="34" charset="0"/>
              </a:rPr>
              <a:t>FIND</a:t>
            </a:r>
            <a:r>
              <a:rPr lang="en-US" sz="1600" dirty="0">
                <a:latin typeface="Calibri" panose="020F0502020204030204" pitchFamily="34" charset="0"/>
                <a:cs typeface="Calibri" panose="020F0502020204030204" pitchFamily="34" charset="0"/>
              </a:rPr>
              <a:t>:  Identify and engage young people in all their diversity</a:t>
            </a:r>
          </a:p>
          <a:p>
            <a:pPr>
              <a:spcAft>
                <a:spcPts val="600"/>
              </a:spcAft>
            </a:pPr>
            <a:endParaRPr lang="en-US" sz="800" dirty="0">
              <a:latin typeface="Calibri" panose="020F0502020204030204" pitchFamily="34" charset="0"/>
              <a:cs typeface="Calibri" panose="020F0502020204030204" pitchFamily="34" charset="0"/>
            </a:endParaRPr>
          </a:p>
          <a:p>
            <a:pPr>
              <a:spcAft>
                <a:spcPts val="600"/>
              </a:spcAft>
            </a:pPr>
            <a:r>
              <a:rPr lang="en-US" sz="1600" b="1" dirty="0">
                <a:solidFill>
                  <a:srgbClr val="F26E54"/>
                </a:solidFill>
                <a:latin typeface="Calibri" panose="020F0502020204030204" pitchFamily="34" charset="0"/>
                <a:cs typeface="Calibri" panose="020F0502020204030204" pitchFamily="34" charset="0"/>
              </a:rPr>
              <a:t>EQUIP</a:t>
            </a:r>
            <a:r>
              <a:rPr lang="en-US" sz="1600" dirty="0">
                <a:latin typeface="Calibri" panose="020F0502020204030204" pitchFamily="34" charset="0"/>
                <a:cs typeface="Calibri" panose="020F0502020204030204" pitchFamily="34" charset="0"/>
              </a:rPr>
              <a:t>:  Provide training to build youth knowledge, skills, and capabilities</a:t>
            </a:r>
          </a:p>
          <a:p>
            <a:pPr>
              <a:spcAft>
                <a:spcPts val="600"/>
              </a:spcAft>
            </a:pPr>
            <a:endParaRPr lang="en-US" sz="800" dirty="0">
              <a:latin typeface="Calibri" panose="020F0502020204030204" pitchFamily="34" charset="0"/>
              <a:cs typeface="Calibri" panose="020F0502020204030204" pitchFamily="34" charset="0"/>
            </a:endParaRPr>
          </a:p>
          <a:p>
            <a:pPr>
              <a:spcAft>
                <a:spcPts val="600"/>
              </a:spcAft>
            </a:pPr>
            <a:r>
              <a:rPr lang="en-US" sz="1600" b="1" dirty="0">
                <a:solidFill>
                  <a:srgbClr val="FDCC30"/>
                </a:solidFill>
                <a:latin typeface="Calibri" panose="020F0502020204030204" pitchFamily="34" charset="0"/>
                <a:cs typeface="Calibri" panose="020F0502020204030204" pitchFamily="34" charset="0"/>
              </a:rPr>
              <a:t>ENABLE</a:t>
            </a:r>
            <a:r>
              <a:rPr lang="en-US" sz="1600" dirty="0">
                <a:latin typeface="Calibri" panose="020F0502020204030204" pitchFamily="34" charset="0"/>
                <a:cs typeface="Calibri" panose="020F0502020204030204" pitchFamily="34" charset="0"/>
              </a:rPr>
              <a:t>: Foster supportive environments</a:t>
            </a:r>
          </a:p>
          <a:p>
            <a:pPr>
              <a:spcAft>
                <a:spcPts val="600"/>
              </a:spcAft>
            </a:pPr>
            <a:endParaRPr lang="en-US" sz="800" dirty="0">
              <a:latin typeface="Calibri" panose="020F0502020204030204" pitchFamily="34" charset="0"/>
              <a:cs typeface="Calibri" panose="020F0502020204030204" pitchFamily="34" charset="0"/>
            </a:endParaRPr>
          </a:p>
          <a:p>
            <a:pPr>
              <a:spcAft>
                <a:spcPts val="600"/>
              </a:spcAft>
            </a:pPr>
            <a:r>
              <a:rPr lang="en-US" sz="1600" b="1" dirty="0">
                <a:solidFill>
                  <a:srgbClr val="72A86F"/>
                </a:solidFill>
                <a:latin typeface="Calibri" panose="020F0502020204030204" pitchFamily="34" charset="0"/>
                <a:cs typeface="Calibri" panose="020F0502020204030204" pitchFamily="34" charset="0"/>
              </a:rPr>
              <a:t>CONNECT</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Create both pipelines and pathways for young participants</a:t>
            </a:r>
          </a:p>
          <a:p>
            <a:pPr>
              <a:spcAft>
                <a:spcPts val="600"/>
              </a:spcAft>
            </a:pPr>
            <a:endParaRPr lang="en-US" sz="800" b="1" dirty="0">
              <a:solidFill>
                <a:srgbClr val="043564"/>
              </a:solidFill>
              <a:latin typeface="Calibri" panose="020F0502020204030204" pitchFamily="34" charset="0"/>
              <a:cs typeface="Calibri" panose="020F0502020204030204" pitchFamily="34" charset="0"/>
            </a:endParaRPr>
          </a:p>
          <a:p>
            <a:pPr>
              <a:spcAft>
                <a:spcPts val="600"/>
              </a:spcAft>
            </a:pPr>
            <a:r>
              <a:rPr lang="en-US" sz="1600" b="1" dirty="0">
                <a:solidFill>
                  <a:srgbClr val="043564"/>
                </a:solidFill>
                <a:latin typeface="Calibri" panose="020F0502020204030204" pitchFamily="34" charset="0"/>
                <a:cs typeface="Calibri" panose="020F0502020204030204" pitchFamily="34" charset="0"/>
              </a:rPr>
              <a:t>TRACK</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Develop and implement monitoring and evaluation strategies</a:t>
            </a:r>
          </a:p>
        </p:txBody>
      </p:sp>
      <p:sp>
        <p:nvSpPr>
          <p:cNvPr id="6" name="Slide Number Placeholder 5">
            <a:extLst>
              <a:ext uri="{FF2B5EF4-FFF2-40B4-BE49-F238E27FC236}">
                <a16:creationId xmlns:a16="http://schemas.microsoft.com/office/drawing/2014/main" id="{381AE41C-C437-7243-BD2B-F2D3BB84E1DF}"/>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10" name="Footer Placeholder 2">
            <a:extLst>
              <a:ext uri="{FF2B5EF4-FFF2-40B4-BE49-F238E27FC236}">
                <a16:creationId xmlns:a16="http://schemas.microsoft.com/office/drawing/2014/main" id="{B5EF6C5C-6C3B-5143-AB7D-526753D1AC4F}"/>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81394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869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C1F56-7E96-D945-931B-7CB7CC74B862}"/>
              </a:ext>
            </a:extLst>
          </p:cNvPr>
          <p:cNvSpPr/>
          <p:nvPr/>
        </p:nvSpPr>
        <p:spPr>
          <a:xfrm>
            <a:off x="277957" y="584489"/>
            <a:ext cx="8588087" cy="3974523"/>
          </a:xfrm>
          <a:prstGeom prst="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FF"/>
              </a:highlight>
            </a:endParaRPr>
          </a:p>
        </p:txBody>
      </p:sp>
      <p:sp>
        <p:nvSpPr>
          <p:cNvPr id="10" name="Google Shape;100;p21">
            <a:extLst>
              <a:ext uri="{FF2B5EF4-FFF2-40B4-BE49-F238E27FC236}">
                <a16:creationId xmlns:a16="http://schemas.microsoft.com/office/drawing/2014/main" id="{9C1864DB-39BA-B043-A4FB-79C50AEBF246}"/>
              </a:ext>
            </a:extLst>
          </p:cNvPr>
          <p:cNvSpPr txBox="1">
            <a:spLocks/>
          </p:cNvSpPr>
          <p:nvPr/>
        </p:nvSpPr>
        <p:spPr>
          <a:xfrm>
            <a:off x="457200" y="46926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solidFill>
                  <a:schemeClr val="bg1"/>
                </a:solidFill>
                <a:latin typeface="Calibri Light" panose="020F0302020204030204" pitchFamily="34" charset="0"/>
                <a:cs typeface="Calibri Light" panose="020F0302020204030204" pitchFamily="34" charset="0"/>
              </a:rPr>
              <a:t>Finding &amp; Engaging Young People: Findings</a:t>
            </a:r>
          </a:p>
        </p:txBody>
      </p:sp>
      <p:sp>
        <p:nvSpPr>
          <p:cNvPr id="11" name="Google Shape;95;p20">
            <a:extLst>
              <a:ext uri="{FF2B5EF4-FFF2-40B4-BE49-F238E27FC236}">
                <a16:creationId xmlns:a16="http://schemas.microsoft.com/office/drawing/2014/main" id="{92D97345-63CD-6F46-BE40-9A80D0CC63A7}"/>
              </a:ext>
            </a:extLst>
          </p:cNvPr>
          <p:cNvSpPr txBox="1">
            <a:spLocks noGrp="1"/>
          </p:cNvSpPr>
          <p:nvPr>
            <p:ph type="body" idx="1"/>
          </p:nvPr>
        </p:nvSpPr>
        <p:spPr>
          <a:xfrm>
            <a:off x="457200" y="1380421"/>
            <a:ext cx="8245366"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1"/>
                </a:solidFill>
                <a:latin typeface="Calibri" panose="020F0502020204030204" pitchFamily="34" charset="0"/>
                <a:cs typeface="Calibri" panose="020F0502020204030204" pitchFamily="34" charset="0"/>
              </a:rPr>
              <a:t>“</a:t>
            </a:r>
            <a:r>
              <a:rPr lang="en" sz="2400" i="1" dirty="0">
                <a:solidFill>
                  <a:schemeClr val="bg1"/>
                </a:solidFill>
                <a:latin typeface="Calibri" panose="020F0502020204030204" pitchFamily="34" charset="0"/>
                <a:cs typeface="Calibri" panose="020F0502020204030204" pitchFamily="34" charset="0"/>
              </a:rPr>
              <a:t>To engage a diversity of young people, you need to get out of the capital and out of your comfort zone. The same youth leaders get all the opportunities. We intentionally go out into the middle of nowhere to find more local efforts where important change is and can be made. We fail a lot, but we have to keep trying</a:t>
            </a:r>
            <a:r>
              <a:rPr lang="en" sz="2400" dirty="0">
                <a:solidFill>
                  <a:schemeClr val="bg1"/>
                </a:solidFill>
                <a:latin typeface="Calibri" panose="020F0502020204030204" pitchFamily="34" charset="0"/>
                <a:cs typeface="Calibri" panose="020F0502020204030204" pitchFamily="34" charset="0"/>
              </a:rPr>
              <a:t>.” </a:t>
            </a:r>
            <a:endParaRPr sz="2400" dirty="0">
              <a:solidFill>
                <a:schemeClr val="bg1"/>
              </a:solidFill>
              <a:latin typeface="Calibri" panose="020F0502020204030204" pitchFamily="34" charset="0"/>
              <a:cs typeface="Calibri" panose="020F0502020204030204" pitchFamily="34" charset="0"/>
            </a:endParaRPr>
          </a:p>
          <a:p>
            <a:pPr marL="0" lvl="0" indent="0" algn="r" rtl="0">
              <a:spcBef>
                <a:spcPts val="1600"/>
              </a:spcBef>
              <a:spcAft>
                <a:spcPts val="1600"/>
              </a:spcAft>
              <a:buNone/>
            </a:pPr>
            <a:r>
              <a:rPr lang="en" sz="2000" dirty="0">
                <a:solidFill>
                  <a:schemeClr val="bg1"/>
                </a:solidFill>
                <a:latin typeface="Calibri" panose="020F0502020204030204" pitchFamily="34" charset="0"/>
                <a:cs typeface="Calibri" panose="020F0502020204030204" pitchFamily="34" charset="0"/>
              </a:rPr>
              <a:t>- female interviewee, global youth-serving organization</a:t>
            </a:r>
            <a:endParaRPr dirty="0">
              <a:solidFill>
                <a:schemeClr val="bg1"/>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96347BB7-CE1D-7B47-AE13-E0B4A0F4AED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9</a:t>
            </a:fld>
            <a:endParaRPr lang="en" dirty="0"/>
          </a:p>
        </p:txBody>
      </p:sp>
      <p:sp>
        <p:nvSpPr>
          <p:cNvPr id="16" name="Footer Placeholder 2">
            <a:extLst>
              <a:ext uri="{FF2B5EF4-FFF2-40B4-BE49-F238E27FC236}">
                <a16:creationId xmlns:a16="http://schemas.microsoft.com/office/drawing/2014/main" id="{3AA1C27E-715D-FB40-AF9F-6139901B2B94}"/>
              </a:ext>
            </a:extLst>
          </p:cNvPr>
          <p:cNvSpPr txBox="1">
            <a:spLocks/>
          </p:cNvSpPr>
          <p:nvPr/>
        </p:nvSpPr>
        <p:spPr>
          <a:xfrm>
            <a:off x="6670791" y="4716536"/>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err="1">
                <a:solidFill>
                  <a:schemeClr val="bg2"/>
                </a:solidFill>
              </a:rPr>
              <a:t>yieldproject.org</a:t>
            </a:r>
            <a:r>
              <a:rPr lang="en-US" sz="1100" dirty="0">
                <a:solidFill>
                  <a:schemeClr val="bg2"/>
                </a:solidFill>
              </a:rPr>
              <a:t>  |</a:t>
            </a:r>
          </a:p>
        </p:txBody>
      </p:sp>
    </p:spTree>
    <p:extLst>
      <p:ext uri="{BB962C8B-B14F-4D97-AF65-F5344CB8AC3E}">
        <p14:creationId xmlns:p14="http://schemas.microsoft.com/office/powerpoint/2010/main" val="24796992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6341</TotalTime>
  <Words>5752</Words>
  <Application>Microsoft Macintosh PowerPoint</Application>
  <PresentationFormat>On-screen Show (16:9)</PresentationFormat>
  <Paragraphs>428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 Light</vt:lpstr>
      <vt:lpstr>Times New Roman</vt:lpstr>
      <vt:lpstr>Calibri</vt:lpstr>
      <vt:lpstr>Arial</vt:lpstr>
      <vt:lpstr>Simple Light</vt:lpstr>
      <vt:lpstr>Young People Advancing Sexual and Reproductive Health:  Toward a New Normal</vt:lpstr>
      <vt:lpstr>Table of Contents</vt:lpstr>
      <vt:lpstr>The Youth Investment, Engagement, and Leadership Development (YIELD) Project</vt:lpstr>
      <vt:lpstr>PowerPoint Presentation</vt:lpstr>
      <vt:lpstr>Why full youth participation &amp; leadership in SRHR?</vt:lpstr>
      <vt:lpstr>Why this report?</vt:lpstr>
      <vt:lpstr>PowerPoint Presentation</vt:lpstr>
      <vt:lpstr>Youth Participation Process Map</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vt:lpstr>
      <vt:lpstr>CONNECT </vt:lpstr>
      <vt:lpstr>Tracking the Results of Youth Participation: Findings</vt:lpstr>
      <vt:lpstr>Tracking the Results: Recommendations </vt:lpstr>
      <vt:lpstr>Impact of Youth SRHR Participation &amp; Leadership</vt:lpstr>
      <vt:lpstr>Impact on Young People</vt:lpstr>
      <vt:lpstr>Impact on the SRHR Ecosystem</vt:lpstr>
      <vt:lpstr>Impact on Civil Society</vt:lpstr>
      <vt:lpstr>A call to action for SRHR stakeholders </vt:lpstr>
      <vt:lpstr>PowerPoint Presentation</vt:lpstr>
      <vt:lpstr>Have 1 conversation within the next 30 days</vt:lpstr>
      <vt:lpstr>Join the YIELD Project Youth SRHR Learning Exchange</vt:lpstr>
      <vt:lpstr>Next Steps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Young People Advancing Sexual and Reproductive Health:  Toward a New Normal    Youth Investment, Engagement, and Leadership Development (YIELD) Project   June 25, 2019</dc:title>
  <cp:lastModifiedBy>Amy Babchek</cp:lastModifiedBy>
  <cp:revision>104</cp:revision>
  <dcterms:modified xsi:type="dcterms:W3CDTF">2019-08-06T17:56:49Z</dcterms:modified>
</cp:coreProperties>
</file>